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350" r:id="rId3"/>
    <p:sldId id="369" r:id="rId4"/>
    <p:sldId id="291" r:id="rId5"/>
    <p:sldId id="360" r:id="rId6"/>
    <p:sldId id="330" r:id="rId7"/>
    <p:sldId id="341" r:id="rId8"/>
    <p:sldId id="342" r:id="rId9"/>
    <p:sldId id="370" r:id="rId10"/>
    <p:sldId id="365" r:id="rId11"/>
    <p:sldId id="366" r:id="rId12"/>
    <p:sldId id="367" r:id="rId13"/>
    <p:sldId id="368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later" initials="AS" lastIdx="1" clrIdx="0">
    <p:extLst>
      <p:ext uri="{19B8F6BF-5375-455C-9EA6-DF929625EA0E}">
        <p15:presenceInfo xmlns:p15="http://schemas.microsoft.com/office/powerpoint/2012/main" userId="bb42ed236fa754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CC"/>
    <a:srgbClr val="44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40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548D1-3C2A-46B6-8D8C-347C2E3F6685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0441-1261-4215-9BD2-497985580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34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58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52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2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4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8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2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8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6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74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A861B-D4C2-42B8-9693-8F1057E0B85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E8FA-1B33-44E8-A893-C4412FEE8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1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10" Type="http://schemas.openxmlformats.org/officeDocument/2006/relationships/hyperlink" Target="mailto:anna.slater@liverpool.ac.uk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2" Type="http://schemas.openxmlformats.org/officeDocument/2006/relationships/hyperlink" Target="mailto:anna.slater@liverpool.ac.uk" TargetMode="Externa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22.em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hyperlink" Target="https://en.wikipedia.org/wiki/Macrocycle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3.gif"/><Relationship Id="rId9" Type="http://schemas.openxmlformats.org/officeDocument/2006/relationships/image" Target="../media/image26.jpeg"/><Relationship Id="rId14" Type="http://schemas.openxmlformats.org/officeDocument/2006/relationships/hyperlink" Target="https://en.wikipedia.org/wiki/Supramolecular_chemistry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3.gi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11" Type="http://schemas.openxmlformats.org/officeDocument/2006/relationships/image" Target="../media/image41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0.png"/><Relationship Id="rId4" Type="http://schemas.openxmlformats.org/officeDocument/2006/relationships/image" Target="../media/image36.emf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pczagp\AppData\Local\Temp\sponsor-high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24" y="5129314"/>
            <a:ext cx="2574575" cy="13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67" y="2105760"/>
            <a:ext cx="8141265" cy="1470025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Flow chemistry for supramolecular processes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5441"/>
            <a:ext cx="6400800" cy="17526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Dr Anna Slater (she/her)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Liverpool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ETOC</a:t>
            </a:r>
          </a:p>
        </p:txBody>
      </p:sp>
      <p:pic>
        <p:nvPicPr>
          <p:cNvPr id="1033" name="Picture 9" descr="http://pcwww.liv.ac.uk/~pgro/PosterPrep/colour_logo_18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188345"/>
            <a:ext cx="4796559" cy="19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generic.wordpress.soton.ac.uk/dial-a-molecule/wp-content/blogs.dir/sites/50/2013/03/DaM-logo-big-cri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46" y="6309320"/>
            <a:ext cx="2094825" cy="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82" y="0"/>
            <a:ext cx="7270918" cy="13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4" y="345331"/>
            <a:ext cx="5739332" cy="137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6278739"/>
            <a:ext cx="2474487" cy="45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61064" y="514295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 2022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14" y="5129643"/>
            <a:ext cx="1066855" cy="10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10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10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243D6-F909-44E6-A1CF-ACEF092B23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2" y="1559820"/>
            <a:ext cx="3960440" cy="306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9E434-2C70-46F6-ACF7-DAEF739214E1}"/>
              </a:ext>
            </a:extLst>
          </p:cNvPr>
          <p:cNvSpPr txBox="1"/>
          <p:nvPr/>
        </p:nvSpPr>
        <p:spPr>
          <a:xfrm>
            <a:off x="165944" y="103977"/>
            <a:ext cx="7502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Understanding and optimising selectivity and yield in flow: a macrocyclic molecular hinge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F41EA-5605-4E00-8407-2049864CB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76231"/>
            <a:ext cx="1214437" cy="1214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AC0AE0-92EE-4E52-9FF2-99D5D071EF9C}"/>
              </a:ext>
            </a:extLst>
          </p:cNvPr>
          <p:cNvSpPr/>
          <p:nvPr/>
        </p:nvSpPr>
        <p:spPr>
          <a:xfrm>
            <a:off x="30577" y="6277302"/>
            <a:ext cx="8924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C. D. Jones, L J. K. Cook, D. Marquez-Gamez, K. V. Luzyanin, J. Steed, A. G. Slater, </a:t>
            </a:r>
            <a:r>
              <a:rPr lang="en-GB" sz="1400" i="1" dirty="0"/>
              <a:t>JACS</a:t>
            </a:r>
            <a:r>
              <a:rPr lang="en-GB" sz="1400" dirty="0"/>
              <a:t>, </a:t>
            </a:r>
            <a:r>
              <a:rPr lang="en-GB" sz="1400" b="1" dirty="0"/>
              <a:t>2021</a:t>
            </a:r>
            <a:r>
              <a:rPr lang="en-GB" sz="1400" dirty="0"/>
              <a:t>, 143, 19, 7553-7565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3B030-9D36-4A4A-A43F-2C311C19CEF3}"/>
              </a:ext>
            </a:extLst>
          </p:cNvPr>
          <p:cNvSpPr txBox="1"/>
          <p:nvPr/>
        </p:nvSpPr>
        <p:spPr>
          <a:xfrm>
            <a:off x="539552" y="4759571"/>
            <a:ext cx="3538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Both isomers formed by an addition cyclisation reaction of 2-bromo- or 2-chloroethylamine with an isocyanate to form oxazolidine rings.</a:t>
            </a:r>
          </a:p>
          <a:p>
            <a:r>
              <a:rPr lang="en-GB" sz="1600" dirty="0"/>
              <a:t>In batch, both isomers formed.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45043-C30F-4DC7-94F0-1A1237559E9B}"/>
              </a:ext>
            </a:extLst>
          </p:cNvPr>
          <p:cNvSpPr txBox="1"/>
          <p:nvPr/>
        </p:nvSpPr>
        <p:spPr>
          <a:xfrm>
            <a:off x="7524328" y="1290668"/>
            <a:ext cx="1989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Dr Chris Jones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CD432-5A34-4022-A69A-FE523009D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669" y="2030348"/>
            <a:ext cx="2076460" cy="1193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63AC98-863D-4D9B-8469-AD21C3DC5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260" y="1886722"/>
            <a:ext cx="2076461" cy="1313290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62506BC-5024-43D6-A4A9-F413E5C2E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09503"/>
              </p:ext>
            </p:extLst>
          </p:nvPr>
        </p:nvGraphicFramePr>
        <p:xfrm>
          <a:off x="6387163" y="2686395"/>
          <a:ext cx="576064" cy="12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S ChemDraw Drawing" r:id="rId7" imgW="1040467" imgH="129263" progId="ChemDraw.Document.6.0">
                  <p:embed/>
                </p:oleObj>
              </mc:Choice>
              <mc:Fallback>
                <p:oleObj name="CS ChemDraw Drawing" r:id="rId7" imgW="1040467" imgH="129263" progId="ChemDraw.Document.6.0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562506BC-5024-43D6-A4A9-F413E5C2E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87163" y="2686395"/>
                        <a:ext cx="576064" cy="128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D698E15-6200-4AAF-A342-E1D662D1473A}"/>
              </a:ext>
            </a:extLst>
          </p:cNvPr>
          <p:cNvSpPr txBox="1"/>
          <p:nvPr/>
        </p:nvSpPr>
        <p:spPr>
          <a:xfrm>
            <a:off x="5086920" y="3295261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syn</a:t>
            </a:r>
            <a:r>
              <a:rPr lang="en-GB" dirty="0"/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54A965-AD47-4A74-AADC-D14F4524E8B9}"/>
              </a:ext>
            </a:extLst>
          </p:cNvPr>
          <p:cNvSpPr txBox="1"/>
          <p:nvPr/>
        </p:nvSpPr>
        <p:spPr>
          <a:xfrm>
            <a:off x="7539885" y="3296770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anti</a:t>
            </a:r>
            <a:r>
              <a:rPr lang="en-GB" dirty="0"/>
              <a:t>-1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65EDF-B1F1-4DF1-91AC-D0A3A9543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271" y="4024200"/>
            <a:ext cx="2345750" cy="1352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1AC473-D35E-455A-A204-043ED4321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7228" y="3891081"/>
            <a:ext cx="2322166" cy="1618771"/>
          </a:xfrm>
          <a:prstGeom prst="rect">
            <a:avLst/>
          </a:prstGeom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35A1CF00-6A9D-4B68-85A8-78158E4FF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136941"/>
              </p:ext>
            </p:extLst>
          </p:nvPr>
        </p:nvGraphicFramePr>
        <p:xfrm>
          <a:off x="6387163" y="4700466"/>
          <a:ext cx="576064" cy="12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S ChemDraw Drawing" r:id="rId7" imgW="1040467" imgH="129263" progId="ChemDraw.Document.6.0">
                  <p:embed/>
                </p:oleObj>
              </mc:Choice>
              <mc:Fallback>
                <p:oleObj name="CS ChemDraw Drawing" r:id="rId7" imgW="1040467" imgH="129263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35A1CF00-6A9D-4B68-85A8-78158E4FF1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87163" y="4700466"/>
                        <a:ext cx="576064" cy="128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74A96E5-837F-442B-86BA-9E6373EAB240}"/>
              </a:ext>
            </a:extLst>
          </p:cNvPr>
          <p:cNvSpPr txBox="1"/>
          <p:nvPr/>
        </p:nvSpPr>
        <p:spPr>
          <a:xfrm>
            <a:off x="5110709" y="5446407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syn</a:t>
            </a:r>
            <a:r>
              <a:rPr lang="en-GB" dirty="0"/>
              <a:t>-2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3026EC-F647-49F4-80F9-9210C6552B18}"/>
              </a:ext>
            </a:extLst>
          </p:cNvPr>
          <p:cNvSpPr txBox="1"/>
          <p:nvPr/>
        </p:nvSpPr>
        <p:spPr>
          <a:xfrm>
            <a:off x="7563674" y="5447916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anti</a:t>
            </a:r>
            <a:r>
              <a:rPr lang="en-GB" dirty="0"/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29963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11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436096" y="2564904"/>
            <a:ext cx="2952328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C4E59-6296-4FA8-B678-56BB369015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2387"/>
            <a:ext cx="3892279" cy="471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3C3240-99E2-49AB-A861-E0FE08E2FD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892278" cy="3493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CF327-885D-4EB7-9FA3-1CFDBB25BCE3}"/>
              </a:ext>
            </a:extLst>
          </p:cNvPr>
          <p:cNvSpPr txBox="1"/>
          <p:nvPr/>
        </p:nvSpPr>
        <p:spPr>
          <a:xfrm>
            <a:off x="165944" y="7812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Batch 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4146D-A814-4A24-A0A6-373109FF70AF}"/>
              </a:ext>
            </a:extLst>
          </p:cNvPr>
          <p:cNvSpPr txBox="1"/>
          <p:nvPr/>
        </p:nvSpPr>
        <p:spPr>
          <a:xfrm>
            <a:off x="1259632" y="1844824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Et</a:t>
            </a:r>
            <a:r>
              <a:rPr lang="en-GB" sz="1200" baseline="-25000" dirty="0"/>
              <a:t>3</a:t>
            </a:r>
            <a:r>
              <a:rPr lang="en-GB" sz="1200" dirty="0"/>
              <a:t>N, CHCl</a:t>
            </a:r>
            <a:r>
              <a:rPr lang="en-GB" sz="1200" baseline="-250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2E425-5BE5-4436-B0D4-696AAF320A39}"/>
              </a:ext>
            </a:extLst>
          </p:cNvPr>
          <p:cNvSpPr txBox="1"/>
          <p:nvPr/>
        </p:nvSpPr>
        <p:spPr>
          <a:xfrm>
            <a:off x="4237806" y="5582319"/>
            <a:ext cx="513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Higher T increases yield (76 % at 60 °C) but compromises selectivity – and T limited by solvent.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AA0533-8E6A-4B10-8FC9-9A868379F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76231"/>
            <a:ext cx="1214437" cy="1214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EAD987-DA3D-4C13-802C-6DF1635C97F0}"/>
              </a:ext>
            </a:extLst>
          </p:cNvPr>
          <p:cNvSpPr txBox="1"/>
          <p:nvPr/>
        </p:nvSpPr>
        <p:spPr>
          <a:xfrm>
            <a:off x="165944" y="103977"/>
            <a:ext cx="750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Can we optimise this synthesis?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E9DFB-8A36-484A-A12E-15ED17CA685C}"/>
              </a:ext>
            </a:extLst>
          </p:cNvPr>
          <p:cNvSpPr/>
          <p:nvPr/>
        </p:nvSpPr>
        <p:spPr>
          <a:xfrm>
            <a:off x="1979712" y="2121823"/>
            <a:ext cx="2736307" cy="947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5CFDA0-C566-4817-998B-E56BF4F01DEF}"/>
              </a:ext>
            </a:extLst>
          </p:cNvPr>
          <p:cNvSpPr/>
          <p:nvPr/>
        </p:nvSpPr>
        <p:spPr>
          <a:xfrm>
            <a:off x="2734710" y="3126990"/>
            <a:ext cx="1921845" cy="119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0256AD-A098-4E4D-92E0-B1B760998022}"/>
              </a:ext>
            </a:extLst>
          </p:cNvPr>
          <p:cNvSpPr/>
          <p:nvPr/>
        </p:nvSpPr>
        <p:spPr>
          <a:xfrm>
            <a:off x="2386942" y="4254727"/>
            <a:ext cx="1921845" cy="1816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310369-2032-44B2-B788-B5F942354C13}"/>
              </a:ext>
            </a:extLst>
          </p:cNvPr>
          <p:cNvSpPr/>
          <p:nvPr/>
        </p:nvSpPr>
        <p:spPr>
          <a:xfrm>
            <a:off x="4804861" y="3212975"/>
            <a:ext cx="4149928" cy="2194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F2CEB3-E235-4055-80E9-976C316CFA3A}"/>
              </a:ext>
            </a:extLst>
          </p:cNvPr>
          <p:cNvSpPr/>
          <p:nvPr/>
        </p:nvSpPr>
        <p:spPr>
          <a:xfrm>
            <a:off x="37473" y="6563370"/>
            <a:ext cx="8924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C. D. Jones, L J. K. Cook, D. Marquez-Gamez, K. V. Luzyanin, J. Steed, A. G. Slater, </a:t>
            </a:r>
            <a:r>
              <a:rPr lang="en-GB" sz="1200" i="1" dirty="0"/>
              <a:t>JACS</a:t>
            </a:r>
            <a:r>
              <a:rPr lang="en-GB" sz="1200" dirty="0"/>
              <a:t>, </a:t>
            </a:r>
            <a:r>
              <a:rPr lang="en-GB" sz="1200" b="1" dirty="0"/>
              <a:t>2021</a:t>
            </a:r>
            <a:r>
              <a:rPr lang="en-GB" sz="1200" dirty="0"/>
              <a:t>, 143, 19, 7553-7565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0AF640-D083-419A-826F-BF3EEC364380}"/>
              </a:ext>
            </a:extLst>
          </p:cNvPr>
          <p:cNvSpPr/>
          <p:nvPr/>
        </p:nvSpPr>
        <p:spPr>
          <a:xfrm>
            <a:off x="328441" y="3082940"/>
            <a:ext cx="1921845" cy="119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FC428C-40C2-4728-AA33-2D2D4FFFEAE4}"/>
              </a:ext>
            </a:extLst>
          </p:cNvPr>
          <p:cNvSpPr/>
          <p:nvPr/>
        </p:nvSpPr>
        <p:spPr>
          <a:xfrm>
            <a:off x="149479" y="4279715"/>
            <a:ext cx="1921845" cy="1791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2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0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12</a:t>
            </a:fld>
            <a:endParaRPr lang="en-GB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DA1F39B-ADFB-4659-B332-10AEE224CA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5" y="615452"/>
            <a:ext cx="4128119" cy="2279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9BFE2-3275-48A7-BA15-C6037ADBCBD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/>
          <a:stretch/>
        </p:blipFill>
        <p:spPr>
          <a:xfrm>
            <a:off x="4739343" y="447260"/>
            <a:ext cx="4192412" cy="2753125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0BE09C40-6AEF-4621-B0EF-ABDE8742A01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359127" y="3323846"/>
            <a:ext cx="3836885" cy="3273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8E6457-43A6-442E-A527-1F43C1CC502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8" t="71615"/>
          <a:stretch/>
        </p:blipFill>
        <p:spPr>
          <a:xfrm>
            <a:off x="7548200" y="3889375"/>
            <a:ext cx="1698996" cy="1410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B5083-4D20-4784-B855-62C7273E7900}"/>
              </a:ext>
            </a:extLst>
          </p:cNvPr>
          <p:cNvSpPr txBox="1"/>
          <p:nvPr/>
        </p:nvSpPr>
        <p:spPr>
          <a:xfrm>
            <a:off x="6059570" y="5163989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</a:t>
            </a:r>
            <a:r>
              <a:rPr lang="en-GB" baseline="-25000" dirty="0"/>
              <a:t>1</a:t>
            </a:r>
            <a:r>
              <a:rPr lang="en-GB" dirty="0"/>
              <a:t> 70 °C, </a:t>
            </a:r>
            <a:r>
              <a:rPr lang="en-GB" i="1" dirty="0"/>
              <a:t>T</a:t>
            </a:r>
            <a:r>
              <a:rPr lang="en-GB" baseline="-25000" dirty="0"/>
              <a:t>2</a:t>
            </a:r>
            <a:r>
              <a:rPr lang="en-GB" dirty="0"/>
              <a:t> 90 °C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68B1E-32AF-4950-A955-452F910AC92A}"/>
              </a:ext>
            </a:extLst>
          </p:cNvPr>
          <p:cNvSpPr txBox="1"/>
          <p:nvPr/>
        </p:nvSpPr>
        <p:spPr>
          <a:xfrm>
            <a:off x="3995936" y="580526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°C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0F3883-C1F8-4B88-9377-4C07FEF3B448}"/>
              </a:ext>
            </a:extLst>
          </p:cNvPr>
          <p:cNvSpPr txBox="1"/>
          <p:nvPr/>
        </p:nvSpPr>
        <p:spPr>
          <a:xfrm>
            <a:off x="3995936" y="516398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742AC-8CB7-4D2E-A25B-03537F9CDFA5}"/>
              </a:ext>
            </a:extLst>
          </p:cNvPr>
          <p:cNvSpPr txBox="1"/>
          <p:nvPr/>
        </p:nvSpPr>
        <p:spPr>
          <a:xfrm>
            <a:off x="3995936" y="453382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100 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BD94C-4F0B-4BB3-AC31-CD98077C52C5}"/>
              </a:ext>
            </a:extLst>
          </p:cNvPr>
          <p:cNvSpPr txBox="1"/>
          <p:nvPr/>
        </p:nvSpPr>
        <p:spPr>
          <a:xfrm>
            <a:off x="4209475" y="4127501"/>
            <a:ext cx="425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T</a:t>
            </a:r>
            <a:r>
              <a:rPr lang="en-GB" b="1" baseline="-25000" dirty="0"/>
              <a:t>1</a:t>
            </a:r>
            <a:endParaRPr lang="en-GB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607314-E327-40D7-B3D6-CC446CFF9CB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47064" r="65774" b="39319"/>
          <a:stretch/>
        </p:blipFill>
        <p:spPr>
          <a:xfrm>
            <a:off x="466880" y="3240900"/>
            <a:ext cx="1214437" cy="6425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42D2A-C443-43FD-B05B-496D58141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759" y="3358832"/>
            <a:ext cx="1853345" cy="6462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91ABD61-7C75-4C9C-AC8A-1B26E31FC7B4}"/>
              </a:ext>
            </a:extLst>
          </p:cNvPr>
          <p:cNvSpPr/>
          <p:nvPr/>
        </p:nvSpPr>
        <p:spPr>
          <a:xfrm>
            <a:off x="-1376709" y="-31175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How can flow help?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6B5864-0099-4459-BADB-6D9A7C618F2C}"/>
              </a:ext>
            </a:extLst>
          </p:cNvPr>
          <p:cNvSpPr/>
          <p:nvPr/>
        </p:nvSpPr>
        <p:spPr>
          <a:xfrm>
            <a:off x="10763" y="6595525"/>
            <a:ext cx="9662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C. D. Jones, L J. K. Cook, D. Marquez-Gamez, K. V. Luzyanin, J. Steed, A. G. Slater, </a:t>
            </a:r>
            <a:r>
              <a:rPr lang="en-GB" sz="1200" i="1" dirty="0"/>
              <a:t>JACS</a:t>
            </a:r>
            <a:r>
              <a:rPr lang="en-GB" sz="1200" dirty="0"/>
              <a:t>, </a:t>
            </a:r>
            <a:r>
              <a:rPr lang="en-GB" sz="1200" b="1" dirty="0"/>
              <a:t>2021</a:t>
            </a:r>
            <a:r>
              <a:rPr lang="en-GB" sz="1200" dirty="0"/>
              <a:t>, 143, 19, 7553-7565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F2F96-0522-45BE-902B-A9AAB7521526}"/>
              </a:ext>
            </a:extLst>
          </p:cNvPr>
          <p:cNvSpPr txBox="1"/>
          <p:nvPr/>
        </p:nvSpPr>
        <p:spPr>
          <a:xfrm>
            <a:off x="5528083" y="5619929"/>
            <a:ext cx="329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Yield tripled, selectivity &gt; 80 %</a:t>
            </a:r>
          </a:p>
          <a:p>
            <a:r>
              <a:rPr lang="en-GB" dirty="0"/>
              <a:t>Platform for diversification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E6DA8B-F089-48A3-8DD4-B11AD939B2FB}"/>
              </a:ext>
            </a:extLst>
          </p:cNvPr>
          <p:cNvSpPr/>
          <p:nvPr/>
        </p:nvSpPr>
        <p:spPr>
          <a:xfrm>
            <a:off x="107504" y="512275"/>
            <a:ext cx="4464496" cy="2390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9B09C7-D393-482B-9D24-3E3023DBD966}"/>
              </a:ext>
            </a:extLst>
          </p:cNvPr>
          <p:cNvSpPr/>
          <p:nvPr/>
        </p:nvSpPr>
        <p:spPr>
          <a:xfrm>
            <a:off x="4660832" y="376774"/>
            <a:ext cx="4406597" cy="28473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58D037-F06D-45A7-9D57-C733DA0C0DD8}"/>
              </a:ext>
            </a:extLst>
          </p:cNvPr>
          <p:cNvSpPr/>
          <p:nvPr/>
        </p:nvSpPr>
        <p:spPr>
          <a:xfrm>
            <a:off x="125012" y="3258259"/>
            <a:ext cx="5179460" cy="33372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0FC832-12C8-4E36-B2CC-CA77A40112B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16427" r="166" b="67309"/>
          <a:stretch/>
        </p:blipFill>
        <p:spPr>
          <a:xfrm>
            <a:off x="5447597" y="3246469"/>
            <a:ext cx="1853345" cy="767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4D657E-3293-447A-BA3C-3B9E009D294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1" t="72112" r="60289" b="-497"/>
          <a:stretch/>
        </p:blipFill>
        <p:spPr>
          <a:xfrm>
            <a:off x="6254850" y="3923501"/>
            <a:ext cx="1698996" cy="14109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4FE485-3683-47DB-A295-71D66E038657}"/>
              </a:ext>
            </a:extLst>
          </p:cNvPr>
          <p:cNvSpPr/>
          <p:nvPr/>
        </p:nvSpPr>
        <p:spPr>
          <a:xfrm>
            <a:off x="1043608" y="3956929"/>
            <a:ext cx="432048" cy="206435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8CB5D4-4610-44F8-917A-91BCBCC57D1B}"/>
              </a:ext>
            </a:extLst>
          </p:cNvPr>
          <p:cNvSpPr/>
          <p:nvPr/>
        </p:nvSpPr>
        <p:spPr>
          <a:xfrm>
            <a:off x="628264" y="3949034"/>
            <a:ext cx="358219" cy="2072254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0467EB-CB04-40D0-A114-B61C95464476}"/>
              </a:ext>
            </a:extLst>
          </p:cNvPr>
          <p:cNvSpPr txBox="1"/>
          <p:nvPr/>
        </p:nvSpPr>
        <p:spPr>
          <a:xfrm>
            <a:off x="4864702" y="82907"/>
            <a:ext cx="4167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When </a:t>
            </a:r>
            <a:r>
              <a:rPr lang="en-GB" sz="1400" i="1" dirty="0"/>
              <a:t>T</a:t>
            </a:r>
            <a:r>
              <a:rPr lang="en-GB" sz="1400" i="1" baseline="-25000" dirty="0"/>
              <a:t>1</a:t>
            </a:r>
            <a:r>
              <a:rPr lang="en-GB" sz="1400" dirty="0"/>
              <a:t> or </a:t>
            </a:r>
            <a:r>
              <a:rPr lang="en-GB" sz="1400" i="1" dirty="0"/>
              <a:t>T</a:t>
            </a:r>
            <a:r>
              <a:rPr lang="en-GB" sz="1400" i="1" baseline="-25000" dirty="0"/>
              <a:t>2</a:t>
            </a:r>
            <a:r>
              <a:rPr lang="en-GB" sz="1400" dirty="0"/>
              <a:t> are varied, other </a:t>
            </a:r>
            <a:r>
              <a:rPr lang="en-GB" sz="1400" i="1" dirty="0"/>
              <a:t>T</a:t>
            </a:r>
            <a:r>
              <a:rPr lang="en-GB" sz="1400" dirty="0"/>
              <a:t> is kept constant</a:t>
            </a:r>
          </a:p>
        </p:txBody>
      </p:sp>
    </p:spTree>
    <p:extLst>
      <p:ext uri="{BB962C8B-B14F-4D97-AF65-F5344CB8AC3E}">
        <p14:creationId xmlns:p14="http://schemas.microsoft.com/office/powerpoint/2010/main" val="8338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  <p:bldP spid="17" grpId="0"/>
      <p:bldP spid="18" grpId="0"/>
      <p:bldP spid="9" grpId="0"/>
      <p:bldP spid="23" grpId="0" animBg="1"/>
      <p:bldP spid="24" grpId="0" animBg="1"/>
      <p:bldP spid="25" grpId="0" animBg="1"/>
      <p:bldP spid="28" grpId="0" animBg="1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EEC49-2171-4EED-B7E6-180A513AD7AD}"/>
              </a:ext>
            </a:extLst>
          </p:cNvPr>
          <p:cNvSpPr txBox="1"/>
          <p:nvPr/>
        </p:nvSpPr>
        <p:spPr>
          <a:xfrm>
            <a:off x="54644" y="66372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Conclusions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D06BEB-F6C8-47C3-979C-F2E27E801389}"/>
              </a:ext>
            </a:extLst>
          </p:cNvPr>
          <p:cNvSpPr/>
          <p:nvPr/>
        </p:nvSpPr>
        <p:spPr>
          <a:xfrm>
            <a:off x="3504701" y="404771"/>
            <a:ext cx="1241969" cy="431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Efficiency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6792EE-7D98-4CD8-AEFC-282E27E99432}"/>
              </a:ext>
            </a:extLst>
          </p:cNvPr>
          <p:cNvSpPr/>
          <p:nvPr/>
        </p:nvSpPr>
        <p:spPr>
          <a:xfrm>
            <a:off x="1085026" y="1813097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Flow can help with: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50B7FF-0CBA-42BE-94BE-F021480C53C9}"/>
              </a:ext>
            </a:extLst>
          </p:cNvPr>
          <p:cNvSpPr/>
          <p:nvPr/>
        </p:nvSpPr>
        <p:spPr>
          <a:xfrm>
            <a:off x="3635325" y="2179021"/>
            <a:ext cx="1095671" cy="4071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Yield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E5B9160-5D10-49E8-BA6E-C72B27ACCCFD}"/>
              </a:ext>
            </a:extLst>
          </p:cNvPr>
          <p:cNvSpPr/>
          <p:nvPr/>
        </p:nvSpPr>
        <p:spPr>
          <a:xfrm>
            <a:off x="3457014" y="1040731"/>
            <a:ext cx="1309643" cy="445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Scalability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78ADF9-6E25-440A-B5CC-4BF032051253}"/>
              </a:ext>
            </a:extLst>
          </p:cNvPr>
          <p:cNvSpPr/>
          <p:nvPr/>
        </p:nvSpPr>
        <p:spPr>
          <a:xfrm>
            <a:off x="3436927" y="1650113"/>
            <a:ext cx="1502469" cy="411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Selectivity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F54563-F806-4D52-A94D-DFD8BA5B3D0A}"/>
              </a:ext>
            </a:extLst>
          </p:cNvPr>
          <p:cNvSpPr/>
          <p:nvPr/>
        </p:nvSpPr>
        <p:spPr>
          <a:xfrm>
            <a:off x="3328788" y="2792015"/>
            <a:ext cx="170874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Mechanistic understanding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2195B1-2585-4A29-A710-0281858919FD}"/>
              </a:ext>
            </a:extLst>
          </p:cNvPr>
          <p:cNvSpPr/>
          <p:nvPr/>
        </p:nvSpPr>
        <p:spPr>
          <a:xfrm>
            <a:off x="5664458" y="1153342"/>
            <a:ext cx="2441884" cy="131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of processes relevant to supramolecular chemistry…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B5D0EA-F22E-4B0E-A8B7-EB78B62CDA0A}"/>
              </a:ext>
            </a:extLst>
          </p:cNvPr>
          <p:cNvSpPr/>
          <p:nvPr/>
        </p:nvSpPr>
        <p:spPr>
          <a:xfrm>
            <a:off x="441430" y="4197332"/>
            <a:ext cx="2441884" cy="131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…and there’s lots of space to explore!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43F08C-55F3-47C7-99EC-CC7AF78A9D27}"/>
              </a:ext>
            </a:extLst>
          </p:cNvPr>
          <p:cNvSpPr/>
          <p:nvPr/>
        </p:nvSpPr>
        <p:spPr>
          <a:xfrm>
            <a:off x="4715229" y="4175082"/>
            <a:ext cx="1349400" cy="5060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Templating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43B2EB-C448-41C2-99F2-641160498900}"/>
              </a:ext>
            </a:extLst>
          </p:cNvPr>
          <p:cNvSpPr/>
          <p:nvPr/>
        </p:nvSpPr>
        <p:spPr>
          <a:xfrm>
            <a:off x="4983831" y="4812552"/>
            <a:ext cx="1878138" cy="494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Photoswitching</a:t>
            </a:r>
            <a:endParaRPr lang="en-GB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BC7CD08-5402-403C-AD71-27E6EFA045E6}"/>
              </a:ext>
            </a:extLst>
          </p:cNvPr>
          <p:cNvSpPr/>
          <p:nvPr/>
        </p:nvSpPr>
        <p:spPr>
          <a:xfrm>
            <a:off x="5037531" y="5508670"/>
            <a:ext cx="1349400" cy="607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Droplet synthesis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7CDDAE-937D-45F4-993F-EA27ECBC62E3}"/>
              </a:ext>
            </a:extLst>
          </p:cNvPr>
          <p:cNvSpPr/>
          <p:nvPr/>
        </p:nvSpPr>
        <p:spPr>
          <a:xfrm>
            <a:off x="5310832" y="3463781"/>
            <a:ext cx="1224136" cy="520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Rapid </a:t>
            </a:r>
            <a:r>
              <a:rPr lang="el-GR" dirty="0"/>
              <a:t>Δ</a:t>
            </a:r>
            <a:r>
              <a:rPr lang="en-GB" dirty="0"/>
              <a:t>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59E0819-2C8B-49C1-B77E-F5027EDD9B15}"/>
              </a:ext>
            </a:extLst>
          </p:cNvPr>
          <p:cNvSpPr/>
          <p:nvPr/>
        </p:nvSpPr>
        <p:spPr>
          <a:xfrm>
            <a:off x="7251970" y="5486867"/>
            <a:ext cx="170874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…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3AE7DC-DD5B-4D4A-86CF-678D4F9E447E}"/>
              </a:ext>
            </a:extLst>
          </p:cNvPr>
          <p:cNvCxnSpPr>
            <a:cxnSpLocks/>
          </p:cNvCxnSpPr>
          <p:nvPr/>
        </p:nvCxnSpPr>
        <p:spPr>
          <a:xfrm flipV="1">
            <a:off x="2891629" y="564732"/>
            <a:ext cx="613072" cy="1579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C98A88-0BD1-4D73-B6A9-E763DD1BB58C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 flipV="1">
            <a:off x="2891629" y="1263537"/>
            <a:ext cx="565385" cy="936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FA784C-5970-4A06-8B55-CA7366A910FC}"/>
              </a:ext>
            </a:extLst>
          </p:cNvPr>
          <p:cNvCxnSpPr>
            <a:cxnSpLocks/>
            <a:stCxn id="6" idx="3"/>
            <a:endCxn id="19" idx="1"/>
          </p:cNvCxnSpPr>
          <p:nvPr/>
        </p:nvCxnSpPr>
        <p:spPr>
          <a:xfrm flipV="1">
            <a:off x="2891629" y="1855908"/>
            <a:ext cx="545298" cy="34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6688C0-D8BD-4696-A740-82A615012093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2891629" y="2199644"/>
            <a:ext cx="743696" cy="182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747CA96-BA88-4E1F-8FC3-E7BE50B95C7F}"/>
              </a:ext>
            </a:extLst>
          </p:cNvPr>
          <p:cNvCxnSpPr>
            <a:stCxn id="6" idx="3"/>
            <a:endCxn id="23" idx="1"/>
          </p:cNvCxnSpPr>
          <p:nvPr/>
        </p:nvCxnSpPr>
        <p:spPr>
          <a:xfrm>
            <a:off x="2891629" y="2199644"/>
            <a:ext cx="437159" cy="97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281A37-8783-4995-B27A-1DB829993796}"/>
              </a:ext>
            </a:extLst>
          </p:cNvPr>
          <p:cNvCxnSpPr>
            <a:cxnSpLocks/>
            <a:stCxn id="4" idx="3"/>
            <a:endCxn id="27" idx="1"/>
          </p:cNvCxnSpPr>
          <p:nvPr/>
        </p:nvCxnSpPr>
        <p:spPr>
          <a:xfrm>
            <a:off x="4746670" y="620392"/>
            <a:ext cx="917788" cy="1188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84482A-7851-4F8B-BC75-13C7B7E4A5BE}"/>
              </a:ext>
            </a:extLst>
          </p:cNvPr>
          <p:cNvCxnSpPr>
            <a:cxnSpLocks/>
            <a:stCxn id="18" idx="3"/>
            <a:endCxn id="27" idx="1"/>
          </p:cNvCxnSpPr>
          <p:nvPr/>
        </p:nvCxnSpPr>
        <p:spPr>
          <a:xfrm>
            <a:off x="4766657" y="1263537"/>
            <a:ext cx="897801" cy="54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30EB3E-27CC-435A-9643-44418C626F64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 flipV="1">
            <a:off x="4939396" y="1809011"/>
            <a:ext cx="725062" cy="46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F0BC91-A1EE-444B-A569-A8317F90C1F5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4730996" y="1809011"/>
            <a:ext cx="933462" cy="573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CAC1DC3-82FC-4206-940D-D40594D0BCC4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 flipV="1">
            <a:off x="5037531" y="1809011"/>
            <a:ext cx="626927" cy="1369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45FCC33-F108-4B6B-8A8B-0B849F2C915A}"/>
              </a:ext>
            </a:extLst>
          </p:cNvPr>
          <p:cNvCxnSpPr>
            <a:stCxn id="28" idx="3"/>
            <a:endCxn id="32" idx="1"/>
          </p:cNvCxnSpPr>
          <p:nvPr/>
        </p:nvCxnSpPr>
        <p:spPr>
          <a:xfrm flipV="1">
            <a:off x="2883314" y="3724036"/>
            <a:ext cx="2427518" cy="1128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05B31FA-3DE3-44EE-817B-603CBBF1BAF6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 flipV="1">
            <a:off x="2883314" y="4428085"/>
            <a:ext cx="1831915" cy="424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74A6DBD-508D-4726-9B63-E23634A4ED0B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>
            <a:off x="2883314" y="4853001"/>
            <a:ext cx="2100517" cy="206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333F21C-4DED-4444-B7FF-4F3F0CC7DCC3}"/>
              </a:ext>
            </a:extLst>
          </p:cNvPr>
          <p:cNvCxnSpPr>
            <a:stCxn id="28" idx="3"/>
            <a:endCxn id="31" idx="1"/>
          </p:cNvCxnSpPr>
          <p:nvPr/>
        </p:nvCxnSpPr>
        <p:spPr>
          <a:xfrm>
            <a:off x="2883314" y="4853001"/>
            <a:ext cx="2154217" cy="959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701D3C09-3B65-49C8-952C-89ECBF15526E}"/>
              </a:ext>
            </a:extLst>
          </p:cNvPr>
          <p:cNvSpPr txBox="1"/>
          <p:nvPr/>
        </p:nvSpPr>
        <p:spPr>
          <a:xfrm>
            <a:off x="4199" y="64034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“Enabling technology for supramolecular chemistry”, Katie Ollerton, Rebecca Greenaway &amp; Anna Slater, submitted for International Women in Supramolecular Chemistry special issue, Frontiers in Science, 2021</a:t>
            </a:r>
          </a:p>
        </p:txBody>
      </p:sp>
    </p:spTree>
    <p:extLst>
      <p:ext uri="{BB962C8B-B14F-4D97-AF65-F5344CB8AC3E}">
        <p14:creationId xmlns:p14="http://schemas.microsoft.com/office/powerpoint/2010/main" val="35397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8" grpId="0" animBg="1"/>
      <p:bldP spid="19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82" y="0"/>
            <a:ext cx="7270918" cy="13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4" y="345331"/>
            <a:ext cx="5739332" cy="137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268760"/>
            <a:ext cx="572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8" name="Picture 5" descr="C:\Users\pczagp\AppData\Local\Temp\sponsor-high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42" y="2490149"/>
            <a:ext cx="3384376" cy="175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://pcwww.liv.ac.uk/~pgro/PosterPrep/colour_logo_18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70" y="4820284"/>
            <a:ext cx="3183196" cy="12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84" y="1572570"/>
            <a:ext cx="3384376" cy="61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93" y="2077342"/>
            <a:ext cx="3033752" cy="6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15" y="4000655"/>
            <a:ext cx="2154509" cy="105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2326" y="1728373"/>
            <a:ext cx="489172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Slater Group</a:t>
            </a:r>
          </a:p>
          <a:p>
            <a:r>
              <a:rPr lang="en-GB" dirty="0"/>
              <a:t>Dr Firdaus Parveen, Henry Morris, Abbie Scholes, Megan Carr, Patrycja Roszkowska, Nick Watson, Caitlin Shields, Matthew Munro, Charlotte Hutchison</a:t>
            </a:r>
          </a:p>
          <a:p>
            <a:r>
              <a:rPr lang="en-GB" dirty="0"/>
              <a:t>Dr Chris Jones, Dr Valentina Abet, Matthew Oakes</a:t>
            </a:r>
          </a:p>
          <a:p>
            <a:endParaRPr lang="en-GB" u="sng" dirty="0"/>
          </a:p>
          <a:p>
            <a:r>
              <a:rPr lang="en-GB" u="sng" dirty="0"/>
              <a:t>Collaborators</a:t>
            </a:r>
          </a:p>
          <a:p>
            <a:r>
              <a:rPr lang="en-GB" dirty="0"/>
              <a:t>Prof Andy Cooper, Dr Kim </a:t>
            </a:r>
            <a:r>
              <a:rPr lang="en-GB" dirty="0" err="1"/>
              <a:t>Jelfs</a:t>
            </a:r>
            <a:r>
              <a:rPr lang="en-GB" dirty="0"/>
              <a:t>, Prof Jon Steed, Prof Rich Bourne, Dr Michael Briggs, Dr Marc Little, Dr Konstantin Luzyanin, Dr Laurence Kershaw-Cook, Dr David</a:t>
            </a:r>
            <a:r>
              <a:rPr lang="en-GB" sz="1800" dirty="0"/>
              <a:t> Marquez-Gamez, Dr Becky Greenaway, Dr Claudio </a:t>
            </a:r>
            <a:r>
              <a:rPr lang="en-GB" sz="1800" dirty="0" err="1"/>
              <a:t>Battilocchio</a:t>
            </a:r>
            <a:r>
              <a:rPr lang="en-GB" sz="1800" dirty="0"/>
              <a:t>, Prof Steven Ley</a:t>
            </a:r>
            <a:endParaRPr lang="en-GB" dirty="0"/>
          </a:p>
          <a:p>
            <a:endParaRPr lang="en-GB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63" y="2754338"/>
            <a:ext cx="1369043" cy="136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E83F0-6DC2-4791-8B40-76C8C8C6A46A}"/>
              </a:ext>
            </a:extLst>
          </p:cNvPr>
          <p:cNvSpPr txBox="1"/>
          <p:nvPr/>
        </p:nvSpPr>
        <p:spPr>
          <a:xfrm>
            <a:off x="5724128" y="5885246"/>
            <a:ext cx="31213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Thank you for your attention!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444489-A4E4-495B-B528-FBB78602FDA3}"/>
              </a:ext>
            </a:extLst>
          </p:cNvPr>
          <p:cNvSpPr/>
          <p:nvPr/>
        </p:nvSpPr>
        <p:spPr>
          <a:xfrm>
            <a:off x="159997" y="6472816"/>
            <a:ext cx="8713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/>
              <a:t>Email: </a:t>
            </a:r>
            <a:r>
              <a:rPr lang="en-GB" sz="1600" b="1" dirty="0">
                <a:hlinkClick r:id="rId10"/>
              </a:rPr>
              <a:t>anna.slater@liverpool.ac.uk</a:t>
            </a:r>
            <a:r>
              <a:rPr lang="en-GB" sz="1600" b="1" dirty="0"/>
              <a:t>     Website: </a:t>
            </a:r>
            <a:r>
              <a:rPr lang="en-GB" sz="1600" dirty="0"/>
              <a:t>agslatergroup.com	</a:t>
            </a:r>
            <a:r>
              <a:rPr lang="en-GB" sz="1600" b="1" dirty="0"/>
              <a:t>Twitter:</a:t>
            </a:r>
            <a:r>
              <a:rPr lang="en-GB" sz="1600" dirty="0"/>
              <a:t> @</a:t>
            </a:r>
            <a:r>
              <a:rPr lang="en-GB" sz="1600" dirty="0" err="1"/>
              <a:t>annagslater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64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59997" y="6472816"/>
            <a:ext cx="8713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/>
              <a:t>Email: </a:t>
            </a:r>
            <a:r>
              <a:rPr lang="en-GB" sz="1600" b="1" dirty="0">
                <a:hlinkClick r:id="rId2"/>
              </a:rPr>
              <a:t>anna.slater@liverpool.ac.uk</a:t>
            </a:r>
            <a:r>
              <a:rPr lang="en-GB" sz="1600" b="1" dirty="0"/>
              <a:t>     Website: </a:t>
            </a:r>
            <a:r>
              <a:rPr lang="en-GB" sz="1600" dirty="0"/>
              <a:t>agslatergroup.com	</a:t>
            </a:r>
            <a:r>
              <a:rPr lang="en-GB" sz="1600" b="1" dirty="0"/>
              <a:t>Twitter:</a:t>
            </a:r>
            <a:r>
              <a:rPr lang="en-GB" sz="1600" dirty="0"/>
              <a:t> @</a:t>
            </a:r>
            <a:r>
              <a:rPr lang="en-GB" sz="1600" dirty="0" err="1"/>
              <a:t>annagslater</a:t>
            </a:r>
            <a:endParaRPr lang="en-GB" sz="1600" dirty="0"/>
          </a:p>
        </p:txBody>
      </p:sp>
      <p:sp>
        <p:nvSpPr>
          <p:cNvPr id="16" name="Hexagon 15"/>
          <p:cNvSpPr/>
          <p:nvPr/>
        </p:nvSpPr>
        <p:spPr>
          <a:xfrm>
            <a:off x="4540474" y="3272254"/>
            <a:ext cx="1448591" cy="1286685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Hexagon 19"/>
          <p:cNvSpPr/>
          <p:nvPr/>
        </p:nvSpPr>
        <p:spPr>
          <a:xfrm>
            <a:off x="3275334" y="2551393"/>
            <a:ext cx="1448591" cy="1286685"/>
          </a:xfrm>
          <a:prstGeom prst="hexag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Hexagon 20"/>
          <p:cNvSpPr/>
          <p:nvPr/>
        </p:nvSpPr>
        <p:spPr>
          <a:xfrm>
            <a:off x="5803525" y="1163518"/>
            <a:ext cx="1448591" cy="1286685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/>
          <p:cNvSpPr txBox="1"/>
          <p:nvPr/>
        </p:nvSpPr>
        <p:spPr>
          <a:xfrm>
            <a:off x="4517721" y="3514448"/>
            <a:ext cx="1494099" cy="77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Supra- molecular chemistry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2217" y="3035385"/>
            <a:ext cx="152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Macrocycles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52151" y="1623801"/>
            <a:ext cx="162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Self-assembly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4525722" y="1867821"/>
            <a:ext cx="1448591" cy="1286685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8" name="Hexagon 37"/>
          <p:cNvSpPr/>
          <p:nvPr/>
        </p:nvSpPr>
        <p:spPr>
          <a:xfrm>
            <a:off x="5765184" y="2566669"/>
            <a:ext cx="1448591" cy="1286685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Hexagon 39"/>
          <p:cNvSpPr/>
          <p:nvPr/>
        </p:nvSpPr>
        <p:spPr>
          <a:xfrm>
            <a:off x="3296300" y="3958338"/>
            <a:ext cx="1448591" cy="1286685"/>
          </a:xfrm>
          <a:prstGeom prst="hexagon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4" name="Group 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2" b="-104"/>
          <a:stretch>
            <a:fillRect/>
          </a:stretch>
        </p:blipFill>
        <p:spPr bwMode="auto">
          <a:xfrm>
            <a:off x="6204425" y="183405"/>
            <a:ext cx="2831150" cy="4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56592" y="46630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Flow </a:t>
            </a:r>
            <a:r>
              <a:rPr lang="en-GB" sz="2800" dirty="0" err="1"/>
              <a:t>Chemistry@Liverpool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27965" r="3606" b="-1"/>
          <a:stretch/>
        </p:blipFill>
        <p:spPr>
          <a:xfrm>
            <a:off x="6820555" y="5197833"/>
            <a:ext cx="2232248" cy="1334854"/>
          </a:xfrm>
          <a:prstGeom prst="rect">
            <a:avLst/>
          </a:prstGeom>
        </p:spPr>
      </p:pic>
      <p:sp>
        <p:nvSpPr>
          <p:cNvPr id="45" name="Hexagon 44"/>
          <p:cNvSpPr/>
          <p:nvPr/>
        </p:nvSpPr>
        <p:spPr>
          <a:xfrm>
            <a:off x="5803525" y="3986562"/>
            <a:ext cx="1448591" cy="1286685"/>
          </a:xfrm>
          <a:prstGeom prst="hexagon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Hexagon 45"/>
          <p:cNvSpPr/>
          <p:nvPr/>
        </p:nvSpPr>
        <p:spPr>
          <a:xfrm>
            <a:off x="3296906" y="1132034"/>
            <a:ext cx="1448591" cy="1286685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accent1"/>
              </a:solidFill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2048725" y="3225995"/>
            <a:ext cx="1448591" cy="1286685"/>
          </a:xfrm>
          <a:prstGeom prst="hexagon">
            <a:avLst/>
          </a:prstGeom>
          <a:blipFill dpi="0" rotWithShape="1">
            <a:blip r:embed="rId10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accent1"/>
              </a:solidFill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757251" y="1108958"/>
            <a:ext cx="1448591" cy="1286685"/>
          </a:xfrm>
          <a:prstGeom prst="hexagon">
            <a:avLst/>
          </a:prstGeom>
          <a:blipFill dpi="0" rotWithShape="1">
            <a:blip r:embed="rId11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accent1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2040141" y="1810599"/>
            <a:ext cx="1448591" cy="1286685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0" name="TextBox 49"/>
          <p:cNvSpPr txBox="1"/>
          <p:nvPr/>
        </p:nvSpPr>
        <p:spPr>
          <a:xfrm>
            <a:off x="2191216" y="2100551"/>
            <a:ext cx="1146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materials &amp; precursors</a:t>
            </a:r>
          </a:p>
        </p:txBody>
      </p:sp>
      <p:sp>
        <p:nvSpPr>
          <p:cNvPr id="51" name="Hexagon 50"/>
          <p:cNvSpPr/>
          <p:nvPr/>
        </p:nvSpPr>
        <p:spPr>
          <a:xfrm>
            <a:off x="811162" y="2515197"/>
            <a:ext cx="1448591" cy="1286685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8" name="TextBox 57"/>
          <p:cNvSpPr txBox="1"/>
          <p:nvPr/>
        </p:nvSpPr>
        <p:spPr>
          <a:xfrm>
            <a:off x="889532" y="3014866"/>
            <a:ext cx="129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Cages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Hexagon 59"/>
          <p:cNvSpPr/>
          <p:nvPr/>
        </p:nvSpPr>
        <p:spPr>
          <a:xfrm>
            <a:off x="7027401" y="3266421"/>
            <a:ext cx="1448591" cy="1286685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TextBox 60"/>
          <p:cNvSpPr txBox="1"/>
          <p:nvPr/>
        </p:nvSpPr>
        <p:spPr>
          <a:xfrm>
            <a:off x="7015041" y="3747450"/>
            <a:ext cx="147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Polymerisation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Hexagon 61"/>
          <p:cNvSpPr/>
          <p:nvPr/>
        </p:nvSpPr>
        <p:spPr>
          <a:xfrm>
            <a:off x="801150" y="3944822"/>
            <a:ext cx="1448591" cy="1286685"/>
          </a:xfrm>
          <a:prstGeom prst="hexagon">
            <a:avLst/>
          </a:prstGeom>
          <a:blipFill dpi="0" rotWithShape="1">
            <a:blip r:embed="rId1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Hexagon 62"/>
          <p:cNvSpPr/>
          <p:nvPr/>
        </p:nvSpPr>
        <p:spPr>
          <a:xfrm>
            <a:off x="7020272" y="1897979"/>
            <a:ext cx="1448591" cy="1286685"/>
          </a:xfrm>
          <a:prstGeom prst="hexagon">
            <a:avLst/>
          </a:prstGeom>
          <a:blipFill dpi="0" rotWithShape="1">
            <a:blip r:embed="rId1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12726-6C11-4F3D-B526-654052D4C229}"/>
              </a:ext>
            </a:extLst>
          </p:cNvPr>
          <p:cNvSpPr txBox="1"/>
          <p:nvPr/>
        </p:nvSpPr>
        <p:spPr>
          <a:xfrm>
            <a:off x="159997" y="5674909"/>
            <a:ext cx="647914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How</a:t>
            </a:r>
            <a:r>
              <a:rPr lang="en-GB" dirty="0"/>
              <a:t> you make something matters as much as the ingredients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89993-BDE6-4D46-8962-B2FF43C84CB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057" t="-569" r="16850" b="9501"/>
          <a:stretch/>
        </p:blipFill>
        <p:spPr>
          <a:xfrm>
            <a:off x="8582302" y="5327418"/>
            <a:ext cx="443917" cy="457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8A8C0-FD09-41A0-94FD-F3905E84F7C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430" r="12416" b="16138"/>
          <a:stretch/>
        </p:blipFill>
        <p:spPr>
          <a:xfrm>
            <a:off x="8098088" y="5330575"/>
            <a:ext cx="438818" cy="436263"/>
          </a:xfrm>
          <a:prstGeom prst="rect">
            <a:avLst/>
          </a:prstGeom>
        </p:spPr>
      </p:pic>
      <p:pic>
        <p:nvPicPr>
          <p:cNvPr id="6146" name="Picture 6" descr="image001">
            <a:extLst>
              <a:ext uri="{FF2B5EF4-FFF2-40B4-BE49-F238E27FC236}">
                <a16:creationId xmlns:a16="http://schemas.microsoft.com/office/drawing/2014/main" id="{D8EE6C78-B9F3-4F43-A493-0492F6DB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27" y="5846861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5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3</a:t>
            </a:fld>
            <a:endParaRPr lang="en-GB"/>
          </a:p>
        </p:txBody>
      </p:sp>
      <p:pic>
        <p:nvPicPr>
          <p:cNvPr id="44" name="Group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2" b="-104"/>
          <a:stretch>
            <a:fillRect/>
          </a:stretch>
        </p:blipFill>
        <p:spPr bwMode="auto">
          <a:xfrm>
            <a:off x="6204425" y="183405"/>
            <a:ext cx="2831150" cy="4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03074" y="95041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Supramolecular 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737C6-52A2-4084-A7A5-B5F95B62A13C}"/>
              </a:ext>
            </a:extLst>
          </p:cNvPr>
          <p:cNvSpPr txBox="1"/>
          <p:nvPr/>
        </p:nvSpPr>
        <p:spPr>
          <a:xfrm>
            <a:off x="141965" y="4986099"/>
            <a:ext cx="517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…these process can all be profoundly changed by the reaction environment.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89B6C4-4BA2-43CF-9BA9-BA895884A20C}"/>
              </a:ext>
            </a:extLst>
          </p:cNvPr>
          <p:cNvGrpSpPr/>
          <p:nvPr/>
        </p:nvGrpSpPr>
        <p:grpSpPr>
          <a:xfrm>
            <a:off x="200411" y="788457"/>
            <a:ext cx="5256584" cy="2197993"/>
            <a:chOff x="107504" y="670521"/>
            <a:chExt cx="5256584" cy="2197993"/>
          </a:xfrm>
        </p:grpSpPr>
        <p:pic>
          <p:nvPicPr>
            <p:cNvPr id="32" name="Picture 3" descr="M:\Liverpool\Presentations proposals and reports\CC3molecule_rotate.gif">
              <a:extLst>
                <a:ext uri="{FF2B5EF4-FFF2-40B4-BE49-F238E27FC236}">
                  <a16:creationId xmlns:a16="http://schemas.microsoft.com/office/drawing/2014/main" id="{14CF0DF9-B1E7-44D3-B782-6B5FF10D47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692" y="744560"/>
              <a:ext cx="2084396" cy="1563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6AEF543-CCC0-4A99-9321-CC896002D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112"/>
            <a:stretch/>
          </p:blipFill>
          <p:spPr bwMode="auto">
            <a:xfrm>
              <a:off x="321951" y="677830"/>
              <a:ext cx="3169929" cy="2190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490CE51C-CFFF-47C6-A09A-1D6BB1AB0A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5735781"/>
                </p:ext>
              </p:extLst>
            </p:nvPr>
          </p:nvGraphicFramePr>
          <p:xfrm>
            <a:off x="2452067" y="1414552"/>
            <a:ext cx="1039813" cy="128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CS ChemDraw Drawing" r:id="rId6" imgW="1040467" imgH="129263" progId="ChemDraw.Document.6.0">
                    <p:embed/>
                  </p:oleObj>
                </mc:Choice>
                <mc:Fallback>
                  <p:oleObj name="CS ChemDraw Drawing" r:id="rId6" imgW="1040467" imgH="129263" progId="ChemDraw.Document.6.0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id="{490CE51C-CFFF-47C6-A09A-1D6BB1AB0A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52067" y="1414552"/>
                          <a:ext cx="1039813" cy="1285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2C0BAD-C0AA-4FA4-872A-A5BAB54D720C}"/>
                </a:ext>
              </a:extLst>
            </p:cNvPr>
            <p:cNvSpPr/>
            <p:nvPr/>
          </p:nvSpPr>
          <p:spPr>
            <a:xfrm>
              <a:off x="107504" y="670521"/>
              <a:ext cx="5112568" cy="173726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DF9F7E-570D-424A-B55E-6289A8B4F674}"/>
              </a:ext>
            </a:extLst>
          </p:cNvPr>
          <p:cNvGrpSpPr/>
          <p:nvPr/>
        </p:nvGrpSpPr>
        <p:grpSpPr>
          <a:xfrm>
            <a:off x="200411" y="2979075"/>
            <a:ext cx="2279701" cy="1895475"/>
            <a:chOff x="5748683" y="868729"/>
            <a:chExt cx="2279701" cy="1895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BAC5E8-3830-4F92-910F-0059E507C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2556" y="868729"/>
              <a:ext cx="1905000" cy="18954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070C56D-845C-4FD6-8C98-91ECC71BF6FF}"/>
                </a:ext>
              </a:extLst>
            </p:cNvPr>
            <p:cNvSpPr/>
            <p:nvPr/>
          </p:nvSpPr>
          <p:spPr>
            <a:xfrm>
              <a:off x="5748683" y="881280"/>
              <a:ext cx="2279701" cy="18829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3BDB38-ADE0-4DE5-8D6B-03FA1838CECE}"/>
              </a:ext>
            </a:extLst>
          </p:cNvPr>
          <p:cNvGrpSpPr/>
          <p:nvPr/>
        </p:nvGrpSpPr>
        <p:grpSpPr>
          <a:xfrm>
            <a:off x="2680654" y="2955382"/>
            <a:ext cx="2279701" cy="1942860"/>
            <a:chOff x="5677688" y="3068335"/>
            <a:chExt cx="2279701" cy="1942860"/>
          </a:xfrm>
        </p:grpSpPr>
        <p:pic>
          <p:nvPicPr>
            <p:cNvPr id="1026" name="Picture 2" descr="Host–guest chemistry - Wikipedia">
              <a:extLst>
                <a:ext uri="{FF2B5EF4-FFF2-40B4-BE49-F238E27FC236}">
                  <a16:creationId xmlns:a16="http://schemas.microsoft.com/office/drawing/2014/main" id="{26B24EA7-3E58-471A-B092-21F9261AF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153" y="3078364"/>
              <a:ext cx="2086773" cy="1932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78335DF-03E2-49B3-9CDC-EAA9D869CAE3}"/>
                </a:ext>
              </a:extLst>
            </p:cNvPr>
            <p:cNvSpPr/>
            <p:nvPr/>
          </p:nvSpPr>
          <p:spPr>
            <a:xfrm>
              <a:off x="5677688" y="3068335"/>
              <a:ext cx="2279701" cy="18829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4A02DE-1EC0-4C3E-A2EE-206D1F1E1F37}"/>
              </a:ext>
            </a:extLst>
          </p:cNvPr>
          <p:cNvGrpSpPr/>
          <p:nvPr/>
        </p:nvGrpSpPr>
        <p:grpSpPr>
          <a:xfrm>
            <a:off x="5147143" y="2357897"/>
            <a:ext cx="3888432" cy="3218735"/>
            <a:chOff x="611560" y="2296916"/>
            <a:chExt cx="3888432" cy="321873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E43624-1D5B-48AE-841C-A454E0D1A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085" r="48481" b="17251"/>
            <a:stretch/>
          </p:blipFill>
          <p:spPr>
            <a:xfrm>
              <a:off x="3279692" y="2296916"/>
              <a:ext cx="927250" cy="31079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F7B9F8-F0C6-4106-B6D8-2FC8D7D97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669" y="3646025"/>
              <a:ext cx="1039812" cy="1271913"/>
            </a:xfrm>
            <a:prstGeom prst="rect">
              <a:avLst/>
            </a:prstGeom>
          </p:spPr>
        </p:pic>
        <p:graphicFrame>
          <p:nvGraphicFramePr>
            <p:cNvPr id="52" name="Object 51">
              <a:extLst>
                <a:ext uri="{FF2B5EF4-FFF2-40B4-BE49-F238E27FC236}">
                  <a16:creationId xmlns:a16="http://schemas.microsoft.com/office/drawing/2014/main" id="{E5DAF248-56E1-4397-B5F6-4E80EE432C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612849"/>
                </p:ext>
              </p:extLst>
            </p:nvPr>
          </p:nvGraphicFramePr>
          <p:xfrm>
            <a:off x="1903029" y="3947391"/>
            <a:ext cx="1039813" cy="128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CS ChemDraw Drawing" r:id="rId6" imgW="1040467" imgH="129263" progId="ChemDraw.Document.6.0">
                    <p:embed/>
                  </p:oleObj>
                </mc:Choice>
                <mc:Fallback>
                  <p:oleObj name="CS ChemDraw Drawing" r:id="rId6" imgW="1040467" imgH="129263" progId="ChemDraw.Document.6.0">
                    <p:embed/>
                    <p:pic>
                      <p:nvPicPr>
                        <p:cNvPr id="52" name="Object 51">
                          <a:extLst>
                            <a:ext uri="{FF2B5EF4-FFF2-40B4-BE49-F238E27FC236}">
                              <a16:creationId xmlns:a16="http://schemas.microsoft.com/office/drawing/2014/main" id="{E5DAF248-56E1-4397-B5F6-4E80EE432C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3029" y="3947391"/>
                          <a:ext cx="1039813" cy="1285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673EA37-F0D0-4D11-9195-58EB463AD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604" b="34009" l="36657" r="49775">
                          <a14:foregroundMark x1="49850" y1="11036" x2="49850" y2="11036"/>
                          <a14:foregroundMark x1="37031" y1="33671" x2="37031" y2="33671"/>
                          <a14:foregroundMark x1="44153" y1="33333" x2="44153" y2="33333"/>
                          <a14:foregroundMark x1="48201" y1="34009" x2="48201" y2="34009"/>
                        </a14:backgroundRemoval>
                      </a14:imgEffect>
                    </a14:imgLayer>
                  </a14:imgProps>
                </a:ext>
              </a:extLst>
            </a:blip>
            <a:srcRect l="35085" r="48481" b="63908"/>
            <a:stretch/>
          </p:blipFill>
          <p:spPr>
            <a:xfrm>
              <a:off x="1903029" y="2359131"/>
              <a:ext cx="1039813" cy="1520102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215FAA7-BBB6-495E-9427-C416DDA1C731}"/>
                </a:ext>
              </a:extLst>
            </p:cNvPr>
            <p:cNvSpPr/>
            <p:nvPr/>
          </p:nvSpPr>
          <p:spPr>
            <a:xfrm>
              <a:off x="611560" y="2531438"/>
              <a:ext cx="3888432" cy="29842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9E019EE-5768-42E5-9820-097A48A36B1E}"/>
              </a:ext>
            </a:extLst>
          </p:cNvPr>
          <p:cNvSpPr txBox="1"/>
          <p:nvPr/>
        </p:nvSpPr>
        <p:spPr>
          <a:xfrm>
            <a:off x="5611945" y="980439"/>
            <a:ext cx="333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Whether making a host,</a:t>
            </a:r>
          </a:p>
          <a:p>
            <a:r>
              <a:rPr lang="en-GB" dirty="0"/>
              <a:t>assembling a host-guest complex,</a:t>
            </a:r>
          </a:p>
          <a:p>
            <a:r>
              <a:rPr lang="en-GB" dirty="0"/>
              <a:t>or forming a supramolecular assembly…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04BD0-A8E7-45C1-9143-86464FD7AB1C}"/>
              </a:ext>
            </a:extLst>
          </p:cNvPr>
          <p:cNvSpPr txBox="1"/>
          <p:nvPr/>
        </p:nvSpPr>
        <p:spPr>
          <a:xfrm>
            <a:off x="229198" y="5738404"/>
            <a:ext cx="9155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Concentration, mixing, temperature, rate of addition, etc changes yield, selectivity, assembly pathway, kinetic/thermodynamic product selection, thus structure, thus function.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C8BE87-CE12-49F5-8664-A462CFBD79AA}"/>
              </a:ext>
            </a:extLst>
          </p:cNvPr>
          <p:cNvSpPr txBox="1"/>
          <p:nvPr/>
        </p:nvSpPr>
        <p:spPr>
          <a:xfrm>
            <a:off x="1691680" y="6607054"/>
            <a:ext cx="8742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Images: </a:t>
            </a:r>
            <a:r>
              <a:rPr lang="en-GB" sz="1200" dirty="0">
                <a:hlinkClick r:id="rId14"/>
              </a:rPr>
              <a:t>https://en.wikipedia.org/wiki/Supramolecular_chemistry</a:t>
            </a:r>
            <a:r>
              <a:rPr lang="en-GB" sz="1200" dirty="0"/>
              <a:t> and </a:t>
            </a:r>
            <a:r>
              <a:rPr lang="en-GB" sz="1200" dirty="0">
                <a:hlinkClick r:id="rId15"/>
              </a:rPr>
              <a:t>https://en.wikipedia.org/wiki/Macrocycle</a:t>
            </a:r>
            <a:r>
              <a:rPr lang="en-GB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13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M:\Liverpool\Presentations proposals and reports\CC3molecule_rotate.gif">
            <a:extLst>
              <a:ext uri="{FF2B5EF4-FFF2-40B4-BE49-F238E27FC236}">
                <a16:creationId xmlns:a16="http://schemas.microsoft.com/office/drawing/2014/main" id="{31F8CA94-F764-4F50-BB54-CF2E022DB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61955"/>
            <a:ext cx="2798800" cy="20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40C277-9E6A-4DF6-8ECA-D2D4CFDD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1" y="1104269"/>
            <a:ext cx="5040560" cy="219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83F9E0-22EF-4FD7-8FF4-0E3837F5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2028"/>
            <a:ext cx="432276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2D911F-27FD-4DF7-93C7-9BEF12F3494B}"/>
              </a:ext>
            </a:extLst>
          </p:cNvPr>
          <p:cNvSpPr txBox="1"/>
          <p:nvPr/>
        </p:nvSpPr>
        <p:spPr>
          <a:xfrm>
            <a:off x="5419853" y="65521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Tozawa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et. al, Nat. Mater.,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8, 973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735974-37A5-4D2E-8DE3-AC97456EE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485082"/>
            <a:ext cx="4035902" cy="281659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61FC693-C3A1-413E-9484-60BAD80046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62013"/>
              </p:ext>
            </p:extLst>
          </p:nvPr>
        </p:nvGraphicFramePr>
        <p:xfrm>
          <a:off x="2533198" y="1847212"/>
          <a:ext cx="1039813" cy="12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S ChemDraw Drawing" r:id="rId7" imgW="1040467" imgH="129263" progId="ChemDraw.Document.6.0">
                  <p:embed/>
                </p:oleObj>
              </mc:Choice>
              <mc:Fallback>
                <p:oleObj name="CS ChemDraw Drawing" r:id="rId7" imgW="1040467" imgH="129263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61FC693-C3A1-413E-9484-60BAD80046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33198" y="1847212"/>
                        <a:ext cx="1039813" cy="128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BBCEA2C-65D4-4B72-AD0C-F13288E1F911}"/>
              </a:ext>
            </a:extLst>
          </p:cNvPr>
          <p:cNvSpPr/>
          <p:nvPr/>
        </p:nvSpPr>
        <p:spPr>
          <a:xfrm>
            <a:off x="-215394" y="13975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Change structure, change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547FD-7BE8-4D2C-BAF1-F7BFA40D7D6A}"/>
              </a:ext>
            </a:extLst>
          </p:cNvPr>
          <p:cNvSpPr txBox="1"/>
          <p:nvPr/>
        </p:nvSpPr>
        <p:spPr>
          <a:xfrm>
            <a:off x="7436094" y="91960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F2B06-14D0-4DD0-84DB-751512DD60C5}"/>
              </a:ext>
            </a:extLst>
          </p:cNvPr>
          <p:cNvSpPr txBox="1"/>
          <p:nvPr/>
        </p:nvSpPr>
        <p:spPr>
          <a:xfrm>
            <a:off x="7224878" y="263820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functionalizable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3895C-5047-4705-ADDE-C1066BC85C17}"/>
              </a:ext>
            </a:extLst>
          </p:cNvPr>
          <p:cNvSpPr txBox="1"/>
          <p:nvPr/>
        </p:nvSpPr>
        <p:spPr>
          <a:xfrm>
            <a:off x="7821195" y="146836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874C3-33C3-46A3-9AEE-1975D0CF9A88}"/>
              </a:ext>
            </a:extLst>
          </p:cNvPr>
          <p:cNvSpPr txBox="1"/>
          <p:nvPr/>
        </p:nvSpPr>
        <p:spPr>
          <a:xfrm>
            <a:off x="7442887" y="20882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easy to make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ADAA4-38F5-4518-8DEC-EE7210BC1A4F}"/>
              </a:ext>
            </a:extLst>
          </p:cNvPr>
          <p:cNvSpPr txBox="1"/>
          <p:nvPr/>
        </p:nvSpPr>
        <p:spPr>
          <a:xfrm>
            <a:off x="6940184" y="317347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16430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907908" y="838799"/>
            <a:ext cx="3888432" cy="1959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5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626" y="922396"/>
            <a:ext cx="3203338" cy="184262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2D911F-27FD-4DF7-93C7-9BEF12F3494B}"/>
              </a:ext>
            </a:extLst>
          </p:cNvPr>
          <p:cNvSpPr txBox="1"/>
          <p:nvPr/>
        </p:nvSpPr>
        <p:spPr>
          <a:xfrm>
            <a:off x="4536797" y="282318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New pore geometries from self-sorting</a:t>
            </a:r>
          </a:p>
          <a:p>
            <a:pPr algn="ctr"/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ACIE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10.1002/anie.202007571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507887EB-8E04-4F8A-B463-011CB4C880DC}"/>
              </a:ext>
            </a:extLst>
          </p:cNvPr>
          <p:cNvSpPr/>
          <p:nvPr/>
        </p:nvSpPr>
        <p:spPr>
          <a:xfrm>
            <a:off x="4687828" y="4005064"/>
            <a:ext cx="4343033" cy="15623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315E7183-227B-49E9-ACD3-D6490A150811}"/>
              </a:ext>
            </a:extLst>
          </p:cNvPr>
          <p:cNvSpPr/>
          <p:nvPr/>
        </p:nvSpPr>
        <p:spPr>
          <a:xfrm>
            <a:off x="119648" y="1008048"/>
            <a:ext cx="4343033" cy="15623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EE158551-10A0-44D6-98A1-EF605A454F5E}"/>
              </a:ext>
            </a:extLst>
          </p:cNvPr>
          <p:cNvSpPr/>
          <p:nvPr/>
        </p:nvSpPr>
        <p:spPr>
          <a:xfrm>
            <a:off x="149755" y="3645887"/>
            <a:ext cx="4343033" cy="21357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14714C-8317-4C30-8C79-B458888E81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5" y="3669927"/>
            <a:ext cx="3831073" cy="2102569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DAF1B0-EA40-4383-B38F-BFA1D817B3A3}"/>
              </a:ext>
            </a:extLst>
          </p:cNvPr>
          <p:cNvSpPr txBox="1"/>
          <p:nvPr/>
        </p:nvSpPr>
        <p:spPr>
          <a:xfrm>
            <a:off x="109944" y="575467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Reticular synthesis via chiral recognition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Nat. Chem.,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9, 17-25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EF092A-523E-4A9D-987C-58A6B7C1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28" y="900978"/>
            <a:ext cx="4386452" cy="15820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24DC77-9A9E-43E2-A7CA-8AEB4E03A616}"/>
              </a:ext>
            </a:extLst>
          </p:cNvPr>
          <p:cNvSpPr txBox="1"/>
          <p:nvPr/>
        </p:nvSpPr>
        <p:spPr>
          <a:xfrm>
            <a:off x="32809" y="254124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Chiral social self-sorting</a:t>
            </a:r>
          </a:p>
          <a:p>
            <a:pPr algn="ctr"/>
            <a:r>
              <a:rPr lang="en-GB" sz="1600" i="1" dirty="0"/>
              <a:t>MSDE</a:t>
            </a:r>
            <a:r>
              <a:rPr lang="en-GB" sz="1600" dirty="0"/>
              <a:t>, </a:t>
            </a:r>
            <a:r>
              <a:rPr lang="en-GB" sz="1600" b="1" dirty="0"/>
              <a:t>2018</a:t>
            </a:r>
            <a:r>
              <a:rPr lang="en-GB" sz="1600" dirty="0"/>
              <a:t>, 3, 223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406F52-1279-4FE8-B935-5EAD3C047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74" y="4091390"/>
            <a:ext cx="3822570" cy="138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04B286-1828-4F2E-A29F-B5467DCFEED3}"/>
              </a:ext>
            </a:extLst>
          </p:cNvPr>
          <p:cNvSpPr txBox="1"/>
          <p:nvPr/>
        </p:nvSpPr>
        <p:spPr>
          <a:xfrm>
            <a:off x="4601884" y="556364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Flow chemistry</a:t>
            </a:r>
          </a:p>
          <a:p>
            <a:pPr algn="ctr"/>
            <a:r>
              <a:rPr lang="en-GB" sz="1600" i="1" dirty="0"/>
              <a:t>Chem. Comm.</a:t>
            </a:r>
            <a:r>
              <a:rPr lang="en-GB" sz="1600" dirty="0"/>
              <a:t>, </a:t>
            </a:r>
            <a:r>
              <a:rPr lang="en-GB" sz="1600" b="1" dirty="0"/>
              <a:t>2015</a:t>
            </a:r>
            <a:r>
              <a:rPr lang="en-GB" sz="1600" dirty="0"/>
              <a:t>, 51, 17390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708C9A-507D-477F-82AE-01B757662A78}"/>
              </a:ext>
            </a:extLst>
          </p:cNvPr>
          <p:cNvSpPr/>
          <p:nvPr/>
        </p:nvSpPr>
        <p:spPr>
          <a:xfrm>
            <a:off x="-215394" y="13975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Change structure, change function</a:t>
            </a:r>
          </a:p>
        </p:txBody>
      </p:sp>
    </p:spTree>
    <p:extLst>
      <p:ext uri="{BB962C8B-B14F-4D97-AF65-F5344CB8AC3E}">
        <p14:creationId xmlns:p14="http://schemas.microsoft.com/office/powerpoint/2010/main" val="77857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34438" y="4221088"/>
            <a:ext cx="7475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Scale is tricky due to the use of large amounts of DCM/chloroform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reaction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 or unwanted products possible in less well-defined systems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46814"/>
            <a:ext cx="5040560" cy="219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66E784-9E2A-4307-9F87-88152E311687}"/>
              </a:ext>
            </a:extLst>
          </p:cNvPr>
          <p:cNvSpPr/>
          <p:nvPr/>
        </p:nvSpPr>
        <p:spPr>
          <a:xfrm>
            <a:off x="-828600" y="99246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Why does process matter?</a:t>
            </a:r>
          </a:p>
        </p:txBody>
      </p:sp>
    </p:spTree>
    <p:extLst>
      <p:ext uri="{BB962C8B-B14F-4D97-AF65-F5344CB8AC3E}">
        <p14:creationId xmlns:p14="http://schemas.microsoft.com/office/powerpoint/2010/main" val="10078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7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65477" y="4899077"/>
            <a:ext cx="7720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Reduced the reaction time from 5 days to 10 minutes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Same purity, same yield; scalable synthesis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telescope with precipitation/crystallisation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7919" y="6381328"/>
            <a:ext cx="850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Briggs, M. E.;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Slater, A. G.;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Lunt, N.; Jiang, S.; Little, M. A.; Greenaway, R. L.; Hasell, T.; Battilocchio, C.; Ley, S. V. and Cooper, A. I.;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51, 17390-17393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325878"/>
              </p:ext>
            </p:extLst>
          </p:nvPr>
        </p:nvGraphicFramePr>
        <p:xfrm>
          <a:off x="467544" y="517023"/>
          <a:ext cx="4721225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S ChemDraw Drawing" r:id="rId3" imgW="4720758" imgH="1575293" progId="ChemDraw.Document.6.0">
                  <p:embed/>
                </p:oleObj>
              </mc:Choice>
              <mc:Fallback>
                <p:oleObj name="CS ChemDraw Drawing" r:id="rId3" imgW="4720758" imgH="1575293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517023"/>
                        <a:ext cx="4721225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0734A0A-50B8-48F4-ACFF-415C26EDD4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467631"/>
              </p:ext>
            </p:extLst>
          </p:nvPr>
        </p:nvGraphicFramePr>
        <p:xfrm>
          <a:off x="2476209" y="1278865"/>
          <a:ext cx="1039813" cy="12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S ChemDraw Drawing" r:id="rId5" imgW="1040467" imgH="129263" progId="ChemDraw.Document.6.0">
                  <p:embed/>
                </p:oleObj>
              </mc:Choice>
              <mc:Fallback>
                <p:oleObj name="CS ChemDraw Drawing" r:id="rId5" imgW="1040467" imgH="129263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0734A0A-50B8-48F4-ACFF-415C26EDD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209" y="1278865"/>
                        <a:ext cx="1039813" cy="128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D9D3D6B-00C4-4E56-A21A-31D910A730C3}"/>
              </a:ext>
            </a:extLst>
          </p:cNvPr>
          <p:cNvSpPr/>
          <p:nvPr/>
        </p:nvSpPr>
        <p:spPr>
          <a:xfrm>
            <a:off x="-1376709" y="-31175"/>
            <a:ext cx="611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How can flow help?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757B4-2AF1-4239-B9E7-2C0511C43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022" y="4418178"/>
            <a:ext cx="2376265" cy="1782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15536-5BFD-4986-BA65-29C144D46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2404830"/>
            <a:ext cx="4905375" cy="1857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7A5F8F-B5F5-4C21-814F-3B314A093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178" y="2381912"/>
            <a:ext cx="950278" cy="1981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CAEBC2-6FC0-431E-A01E-B685B8469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4591" y="2530403"/>
            <a:ext cx="1531049" cy="1782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9115A2-0245-4E7E-A397-7269EB1183CB}"/>
              </a:ext>
            </a:extLst>
          </p:cNvPr>
          <p:cNvSpPr txBox="1"/>
          <p:nvPr/>
        </p:nvSpPr>
        <p:spPr>
          <a:xfrm>
            <a:off x="8181619" y="3730410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95 %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8547043-685D-4E6E-8E59-1F6F4EC7B0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26" y="136525"/>
            <a:ext cx="2791244" cy="209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11ACEC6-1DB8-4E9A-9194-9DB2B18D1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92" y="1632642"/>
            <a:ext cx="2264594" cy="46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25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8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-47919" y="6381328"/>
            <a:ext cx="850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Briggs, M. E.;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Slater, A. G.;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Lunt, N.; Jiang, S.; Little, M. A.; Greenaway, R. L.; Hasell, T.; Battilocchio, C.; Ley, S. V. and Cooper, A. I.;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51, 17390-17393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7"/>
          <a:stretch/>
        </p:blipFill>
        <p:spPr bwMode="auto">
          <a:xfrm>
            <a:off x="2427038" y="1358519"/>
            <a:ext cx="4680519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5DDBA3-C0EE-49D1-8B13-A19DB5879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644" y="4043164"/>
            <a:ext cx="1593447" cy="11984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E75140-9A3B-4528-BC34-E00B5B21C430}"/>
              </a:ext>
            </a:extLst>
          </p:cNvPr>
          <p:cNvSpPr/>
          <p:nvPr/>
        </p:nvSpPr>
        <p:spPr>
          <a:xfrm>
            <a:off x="1274910" y="2680524"/>
            <a:ext cx="1152128" cy="84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BB75DB-C3F1-42A5-94B1-7987D021A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432" y="3680207"/>
            <a:ext cx="5191125" cy="181927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88EEC35-6F13-4DD9-BC12-D6FD8C7E7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828866"/>
              </p:ext>
            </p:extLst>
          </p:nvPr>
        </p:nvGraphicFramePr>
        <p:xfrm>
          <a:off x="1273801" y="3578246"/>
          <a:ext cx="101758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S ChemDraw Drawing" r:id="rId6" imgW="907920" imgH="275760" progId="ChemDraw.Document.6.0">
                  <p:embed/>
                </p:oleObj>
              </mc:Choice>
              <mc:Fallback>
                <p:oleObj name="CS ChemDraw Drawing" r:id="rId6" imgW="907920" imgH="275760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88EEC35-6F13-4DD9-BC12-D6FD8C7E74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3801" y="3578246"/>
                        <a:ext cx="1017587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64513AE-8AEE-49FB-9C8D-539AA0CF92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407"/>
          <a:stretch/>
        </p:blipFill>
        <p:spPr>
          <a:xfrm>
            <a:off x="1238521" y="4502773"/>
            <a:ext cx="950278" cy="1002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9E1D38-A805-4458-927C-508F0D81507D}"/>
              </a:ext>
            </a:extLst>
          </p:cNvPr>
          <p:cNvSpPr txBox="1"/>
          <p:nvPr/>
        </p:nvSpPr>
        <p:spPr>
          <a:xfrm>
            <a:off x="7542141" y="524022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93 %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F4CB1C-812D-45D0-A635-94A542EA8E64}"/>
              </a:ext>
            </a:extLst>
          </p:cNvPr>
          <p:cNvSpPr/>
          <p:nvPr/>
        </p:nvSpPr>
        <p:spPr>
          <a:xfrm>
            <a:off x="-468560" y="15007"/>
            <a:ext cx="850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What about cages that are harder to access?</a:t>
            </a:r>
          </a:p>
        </p:txBody>
      </p:sp>
    </p:spTree>
    <p:extLst>
      <p:ext uri="{BB962C8B-B14F-4D97-AF65-F5344CB8AC3E}">
        <p14:creationId xmlns:p14="http://schemas.microsoft.com/office/powerpoint/2010/main" val="31586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560E-27A2-4E1D-85A5-AA2B3C04660B}" type="slidenum">
              <a:rPr lang="en-GB" smtClean="0"/>
              <a:t>9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5DDBA3-C0EE-49D1-8B13-A19DB587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26" y="881393"/>
            <a:ext cx="1593447" cy="1198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9E1D38-A805-4458-927C-508F0D81507D}"/>
              </a:ext>
            </a:extLst>
          </p:cNvPr>
          <p:cNvSpPr txBox="1"/>
          <p:nvPr/>
        </p:nvSpPr>
        <p:spPr>
          <a:xfrm>
            <a:off x="943294" y="2074443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93 %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F4CB1C-812D-45D0-A635-94A542EA8E64}"/>
              </a:ext>
            </a:extLst>
          </p:cNvPr>
          <p:cNvSpPr/>
          <p:nvPr/>
        </p:nvSpPr>
        <p:spPr>
          <a:xfrm>
            <a:off x="-468560" y="15007"/>
            <a:ext cx="8508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What about cages that are harder to access?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BE5953-712C-46FE-8714-AA3A5167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712792"/>
            <a:ext cx="1952625" cy="16192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030678-5E01-4DD6-BFB6-44F702D9D861}"/>
              </a:ext>
            </a:extLst>
          </p:cNvPr>
          <p:cNvSpPr txBox="1"/>
          <p:nvPr/>
        </p:nvSpPr>
        <p:spPr>
          <a:xfrm>
            <a:off x="2450904" y="2309261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21 % after prep LC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B35B9A-58FD-4AE5-8CDC-A67D1AF88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486" y="630798"/>
            <a:ext cx="1531049" cy="17821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E9275C-CA0F-4B13-B193-020E2D7EB2DA}"/>
              </a:ext>
            </a:extLst>
          </p:cNvPr>
          <p:cNvSpPr txBox="1"/>
          <p:nvPr/>
        </p:nvSpPr>
        <p:spPr>
          <a:xfrm>
            <a:off x="5621193" y="213520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95 %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0CE91-C654-4CDB-B3EB-1880924C1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" t="962" r="-497" b="-962"/>
          <a:stretch/>
        </p:blipFill>
        <p:spPr>
          <a:xfrm>
            <a:off x="6607107" y="967010"/>
            <a:ext cx="1049198" cy="77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8EE9C-43D0-4120-A3DB-99C2926E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840" y="4214830"/>
            <a:ext cx="1410166" cy="1338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BEDD61-D37B-4516-B34E-4D7D262A71DD}"/>
              </a:ext>
            </a:extLst>
          </p:cNvPr>
          <p:cNvSpPr txBox="1"/>
          <p:nvPr/>
        </p:nvSpPr>
        <p:spPr>
          <a:xfrm>
            <a:off x="6378412" y="1788639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Henry Morris (PhD)</a:t>
            </a:r>
          </a:p>
          <a:p>
            <a:pPr algn="ctr"/>
            <a:r>
              <a:rPr lang="en-GB" dirty="0"/>
              <a:t>Matthew Oakes (</a:t>
            </a:r>
            <a:r>
              <a:rPr lang="en-GB" dirty="0" err="1"/>
              <a:t>MChem</a:t>
            </a:r>
            <a:r>
              <a:rPr lang="en-GB" dirty="0"/>
              <a:t>)</a:t>
            </a:r>
          </a:p>
          <a:p>
            <a:pPr algn="ctr"/>
            <a:r>
              <a:rPr lang="en-GB" dirty="0"/>
              <a:t>Caitlin Shields (</a:t>
            </a:r>
            <a:r>
              <a:rPr lang="en-GB" dirty="0" err="1"/>
              <a:t>MChem</a:t>
            </a:r>
            <a:r>
              <a:rPr lang="en-GB" dirty="0"/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DA7ACA-2AA1-41DF-9F27-DC1FA9A08864}"/>
              </a:ext>
            </a:extLst>
          </p:cNvPr>
          <p:cNvSpPr/>
          <p:nvPr/>
        </p:nvSpPr>
        <p:spPr>
          <a:xfrm>
            <a:off x="420367" y="2997335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High dilution not required?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B67532-ED44-4B26-9156-8EB3195FEA40}"/>
              </a:ext>
            </a:extLst>
          </p:cNvPr>
          <p:cNvSpPr/>
          <p:nvPr/>
        </p:nvSpPr>
        <p:spPr>
          <a:xfrm>
            <a:off x="388611" y="3993668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Process intensification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7942DF7-8FBE-49DF-B161-E7B62654AA40}"/>
              </a:ext>
            </a:extLst>
          </p:cNvPr>
          <p:cNvSpPr/>
          <p:nvPr/>
        </p:nvSpPr>
        <p:spPr>
          <a:xfrm>
            <a:off x="420365" y="4990002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add TFA catalyst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7A2BC09-B6ED-4588-A988-484B5F4BBDBF}"/>
              </a:ext>
            </a:extLst>
          </p:cNvPr>
          <p:cNvSpPr/>
          <p:nvPr/>
        </p:nvSpPr>
        <p:spPr>
          <a:xfrm>
            <a:off x="4433685" y="2906233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selection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25A4C6-3C13-4C6E-BD75-6EEE115F0E07}"/>
              </a:ext>
            </a:extLst>
          </p:cNvPr>
          <p:cNvSpPr/>
          <p:nvPr/>
        </p:nvSpPr>
        <p:spPr>
          <a:xfrm>
            <a:off x="4629622" y="4048303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Reaction investigation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7F2C699-4368-45FA-A32A-2BD1CBA80F9D}"/>
              </a:ext>
            </a:extLst>
          </p:cNvPr>
          <p:cNvSpPr/>
          <p:nvPr/>
        </p:nvSpPr>
        <p:spPr>
          <a:xfrm>
            <a:off x="4502264" y="5166460"/>
            <a:ext cx="1806603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Alternative pathways?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41A8497-6B60-4E37-A42B-0ADD2B2F341F}"/>
              </a:ext>
            </a:extLst>
          </p:cNvPr>
          <p:cNvSpPr/>
          <p:nvPr/>
        </p:nvSpPr>
        <p:spPr>
          <a:xfrm>
            <a:off x="6903321" y="3397602"/>
            <a:ext cx="1967205" cy="773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Continuous water removal?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3041EF-7626-453E-931C-97CE5367FB81}"/>
              </a:ext>
            </a:extLst>
          </p:cNvPr>
          <p:cNvSpPr/>
          <p:nvPr/>
        </p:nvSpPr>
        <p:spPr>
          <a:xfrm>
            <a:off x="2373252" y="3788143"/>
            <a:ext cx="2111994" cy="1150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Autosamplers and inline detection for cage discovery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760B3F-C2DD-43A3-9F4B-F1B14021DCB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226970" y="3383882"/>
            <a:ext cx="390529" cy="450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51F87A9-5F19-44EE-B426-1E5CF02B4A60}"/>
              </a:ext>
            </a:extLst>
          </p:cNvPr>
          <p:cNvCxnSpPr>
            <a:stCxn id="27" idx="3"/>
            <a:endCxn id="34" idx="1"/>
          </p:cNvCxnSpPr>
          <p:nvPr/>
        </p:nvCxnSpPr>
        <p:spPr>
          <a:xfrm flipV="1">
            <a:off x="2195214" y="4363353"/>
            <a:ext cx="178038" cy="16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98AFA0-F97C-45D5-970D-BDECF132BD6D}"/>
              </a:ext>
            </a:extLst>
          </p:cNvPr>
          <p:cNvCxnSpPr>
            <a:stCxn id="29" idx="3"/>
          </p:cNvCxnSpPr>
          <p:nvPr/>
        </p:nvCxnSpPr>
        <p:spPr>
          <a:xfrm flipV="1">
            <a:off x="2226968" y="4938563"/>
            <a:ext cx="497974" cy="437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823979-1552-43B6-8203-06FCB40545D6}"/>
              </a:ext>
            </a:extLst>
          </p:cNvPr>
          <p:cNvCxnSpPr/>
          <p:nvPr/>
        </p:nvCxnSpPr>
        <p:spPr>
          <a:xfrm flipV="1">
            <a:off x="3935711" y="3363673"/>
            <a:ext cx="497974" cy="437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9D7BE3-D050-40B1-86C1-4ADCFF267715}"/>
              </a:ext>
            </a:extLst>
          </p:cNvPr>
          <p:cNvCxnSpPr>
            <a:endCxn id="32" idx="1"/>
          </p:cNvCxnSpPr>
          <p:nvPr/>
        </p:nvCxnSpPr>
        <p:spPr>
          <a:xfrm>
            <a:off x="4184698" y="4938563"/>
            <a:ext cx="317566" cy="614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19726A1-5551-46CC-9D28-8893FDF6C97C}"/>
              </a:ext>
            </a:extLst>
          </p:cNvPr>
          <p:cNvCxnSpPr>
            <a:stCxn id="34" idx="3"/>
            <a:endCxn id="31" idx="1"/>
          </p:cNvCxnSpPr>
          <p:nvPr/>
        </p:nvCxnSpPr>
        <p:spPr>
          <a:xfrm>
            <a:off x="4485246" y="4363353"/>
            <a:ext cx="144376" cy="71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14F7BECF-5530-44EA-8341-155C913F6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611" y="965605"/>
            <a:ext cx="1049198" cy="7730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E5410AA-CBA1-4523-948F-2BA663C85E90}"/>
              </a:ext>
            </a:extLst>
          </p:cNvPr>
          <p:cNvSpPr txBox="1"/>
          <p:nvPr/>
        </p:nvSpPr>
        <p:spPr>
          <a:xfrm>
            <a:off x="32603" y="6207213"/>
            <a:ext cx="900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Cages can be tricky! Poor solubility of precursors, multiple possible products…but a LOT of fun things to explore looking at reversible chemistry in flow.</a:t>
            </a:r>
          </a:p>
        </p:txBody>
      </p:sp>
    </p:spTree>
    <p:extLst>
      <p:ext uri="{BB962C8B-B14F-4D97-AF65-F5344CB8AC3E}">
        <p14:creationId xmlns:p14="http://schemas.microsoft.com/office/powerpoint/2010/main" val="263926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20589</TotalTime>
  <Words>957</Words>
  <Application>Microsoft Office PowerPoint</Application>
  <PresentationFormat>On-screen Show (4:3)</PresentationFormat>
  <Paragraphs>123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Office Theme</vt:lpstr>
      <vt:lpstr>CS ChemDraw Drawing</vt:lpstr>
      <vt:lpstr>Flow chemistry for supramolecular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Slater, Anna</dc:creator>
  <cp:lastModifiedBy>Slater, Anna</cp:lastModifiedBy>
  <cp:revision>182</cp:revision>
  <dcterms:created xsi:type="dcterms:W3CDTF">2016-03-04T10:44:22Z</dcterms:created>
  <dcterms:modified xsi:type="dcterms:W3CDTF">2022-02-24T09:06:14Z</dcterms:modified>
</cp:coreProperties>
</file>