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4784" r:id="rId2"/>
  </p:sldMasterIdLst>
  <p:notesMasterIdLst>
    <p:notesMasterId r:id="rId17"/>
  </p:notesMasterIdLst>
  <p:handoutMasterIdLst>
    <p:handoutMasterId r:id="rId18"/>
  </p:handoutMasterIdLst>
  <p:sldIdLst>
    <p:sldId id="1743" r:id="rId3"/>
    <p:sldId id="1776" r:id="rId4"/>
    <p:sldId id="3494" r:id="rId5"/>
    <p:sldId id="3493" r:id="rId6"/>
    <p:sldId id="3480" r:id="rId7"/>
    <p:sldId id="257" r:id="rId8"/>
    <p:sldId id="1807" r:id="rId9"/>
    <p:sldId id="273" r:id="rId10"/>
    <p:sldId id="3495" r:id="rId11"/>
    <p:sldId id="263" r:id="rId12"/>
    <p:sldId id="3496" r:id="rId13"/>
    <p:sldId id="3497" r:id="rId14"/>
    <p:sldId id="2134803896" r:id="rId15"/>
    <p:sldId id="1771" r:id="rId16"/>
  </p:sldIdLst>
  <p:sldSz cx="12188825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">
          <p15:clr>
            <a:srgbClr val="A4A3A4"/>
          </p15:clr>
        </p15:guide>
        <p15:guide id="2" pos="322">
          <p15:clr>
            <a:srgbClr val="A4A3A4"/>
          </p15:clr>
        </p15:guide>
        <p15:guide id="3" pos="5406">
          <p15:clr>
            <a:srgbClr val="A4A3A4"/>
          </p15:clr>
        </p15:guide>
        <p15:guide id="4" pos="429">
          <p15:clr>
            <a:srgbClr val="A4A3A4"/>
          </p15:clr>
        </p15:guide>
        <p15:guide id="5" pos="7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7C6"/>
    <a:srgbClr val="9D2022"/>
    <a:srgbClr val="F59652"/>
    <a:srgbClr val="CDD8EF"/>
    <a:srgbClr val="FDFFE5"/>
    <a:srgbClr val="000066"/>
    <a:srgbClr val="FFCD4F"/>
    <a:srgbClr val="FFAF4F"/>
    <a:srgbClr val="C8D200"/>
    <a:srgbClr val="E6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64BCA-F494-4A97-807A-0C9F302CAA01}" v="10" dt="2022-02-25T17:39:16.754"/>
    <p1510:client id="{C9DFC551-22D2-474A-9235-1003FFB23DF8}" v="385" dt="2022-02-25T16:23:39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2567" autoAdjust="0"/>
  </p:normalViewPr>
  <p:slideViewPr>
    <p:cSldViewPr>
      <p:cViewPr varScale="1">
        <p:scale>
          <a:sx n="103" d="100"/>
          <a:sy n="103" d="100"/>
        </p:scale>
        <p:origin x="828" y="108"/>
      </p:cViewPr>
      <p:guideLst>
        <p:guide orient="horz" pos="381"/>
        <p:guide pos="322"/>
        <p:guide pos="5406"/>
        <p:guide pos="429"/>
        <p:guide pos="7206"/>
      </p:guideLst>
    </p:cSldViewPr>
  </p:slideViewPr>
  <p:outlineViewPr>
    <p:cViewPr>
      <p:scale>
        <a:sx n="33" d="100"/>
        <a:sy n="33" d="100"/>
      </p:scale>
      <p:origin x="0" y="-62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572"/>
    </p:cViewPr>
  </p:sorterViewPr>
  <p:notesViewPr>
    <p:cSldViewPr snapToGrid="0">
      <p:cViewPr>
        <p:scale>
          <a:sx n="89" d="100"/>
          <a:sy n="89" d="100"/>
        </p:scale>
        <p:origin x="3732" y="-4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F6EE3-7F2F-4BB9-AE0E-3009E69D7DCA}" type="datetimeFigureOut">
              <a:rPr lang="de-CH" smtClean="0"/>
              <a:t>25.02.2022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8C5B-0464-4761-90A4-EF1A6F607A7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5879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1CD21647-3907-48F4-8324-BD5C5AE4467A}" type="datetimeFigureOut">
              <a:rPr lang="de-DE"/>
              <a:pPr>
                <a:defRPr/>
              </a:pPr>
              <a:t>25.02.2022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201A48D2-05E1-427F-86AE-0CBA5B27E11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0281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341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756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01A48D2-05E1-427F-86AE-0CBA5B27E11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17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8F9AF-B435-41D8-8A10-22CCE7A1F8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5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474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885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8F9AF-B435-41D8-8A10-22CCE7A1F8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5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668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446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06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078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2744928"/>
            <a:ext cx="12188825" cy="108008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2852936"/>
            <a:ext cx="12188825" cy="576064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1186" y="6237352"/>
            <a:ext cx="6911417" cy="360000"/>
          </a:xfrm>
        </p:spPr>
        <p:txBody>
          <a:bodyPr wrap="none" anchor="t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9836" y="3933056"/>
            <a:ext cx="6912768" cy="1481807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8447598" y="6237351"/>
            <a:ext cx="3551470" cy="360000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Classification: PUBLIC AAA</a:t>
            </a:r>
          </a:p>
        </p:txBody>
      </p:sp>
      <p:pic>
        <p:nvPicPr>
          <p:cNvPr id="10" name="Bild 9" descr="Syngenta icon-01.pn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409" y="0"/>
            <a:ext cx="2772000" cy="5544000"/>
          </a:xfrm>
          <a:prstGeom prst="rect">
            <a:avLst/>
          </a:prstGeom>
        </p:spPr>
      </p:pic>
      <p:pic>
        <p:nvPicPr>
          <p:cNvPr id="4" name="Bild 3" descr="Syngenta logo-neg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167" y="2890757"/>
            <a:ext cx="1440162" cy="5131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0D76-E896-4B64-804D-EBD23D6E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14" y="1709741"/>
            <a:ext cx="10866782" cy="2852737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CAE6-2386-422B-AC55-11D749D3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714" y="4589466"/>
            <a:ext cx="10866782" cy="1500187"/>
          </a:xfrm>
        </p:spPr>
        <p:txBody>
          <a:bodyPr/>
          <a:lstStyle>
            <a:lvl1pPr marL="0" indent="0">
              <a:buNone/>
              <a:defRPr sz="1799">
                <a:solidFill>
                  <a:schemeClr val="accent1"/>
                </a:solidFill>
              </a:defRPr>
            </a:lvl1pPr>
            <a:lvl2pPr marL="342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7F408-BE2A-4516-A2A3-5AA7AD90B8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45D9B-D9A9-48DC-9460-D2665E5C5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32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AC0F-819F-4903-AC44-8B921E15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DF93-87DE-493D-AA74-D53C6350C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13" y="1080001"/>
            <a:ext cx="5375462" cy="4849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83485-8813-4A62-B6C3-76BFFFEDB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649" y="1079500"/>
            <a:ext cx="5374933" cy="4846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88CB4-BD90-4FFF-B1DD-FF902B995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E9C15-DF60-4B6F-BD8B-C940126C5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26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88CB4-BD90-4FFF-B1DD-FF902B995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D16990-3D26-4FA7-BD8F-2BBA592F6D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713" y="1079500"/>
            <a:ext cx="11230225" cy="39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8AC0F-819F-4903-AC44-8B921E15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75" y="324002"/>
            <a:ext cx="11230708" cy="3323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447E44-D11E-4F86-83FA-CBB7459978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714" y="1608138"/>
            <a:ext cx="5616699" cy="431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42E998-0EB1-4B9C-9439-2DBB83F4E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10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88CB4-BD90-4FFF-B1DD-FF902B995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8AC0F-819F-4903-AC44-8B921E15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75" y="324002"/>
            <a:ext cx="11230708" cy="3323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2C941-8AEC-4195-BF0C-1F0AB7CC1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714" y="1079501"/>
            <a:ext cx="7254572" cy="426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107248-9F4F-484C-AC6A-72627EC3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3875" y="1079500"/>
            <a:ext cx="2917238" cy="20713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B677B70-3C6A-4779-ACF2-25D92480ED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3346" y="3272202"/>
            <a:ext cx="2917238" cy="207132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2CC391-B4F2-447C-97D4-07A05D9DE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713" y="5629276"/>
            <a:ext cx="11230708" cy="29686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215935" indent="0">
              <a:buNone/>
              <a:defRPr/>
            </a:lvl2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A7BCB8F-41F0-4AB7-9904-EE5E3AF1D5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57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88CB4-BD90-4FFF-B1DD-FF902B995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8AC0F-819F-4903-AC44-8B921E15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76" y="324002"/>
            <a:ext cx="7252411" cy="3323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2C941-8AEC-4195-BF0C-1F0AB7CC1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714" y="1079501"/>
            <a:ext cx="7254572" cy="426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107248-9F4F-484C-AC6A-72627EC3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9443703" y="361950"/>
            <a:ext cx="2267409" cy="15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2CC391-B4F2-447C-97D4-07A05D9DE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714" y="5629276"/>
            <a:ext cx="7254572" cy="29686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215935" indent="0">
              <a:buNone/>
              <a:defRPr/>
            </a:lvl2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A7BCB8F-41F0-4AB7-9904-EE5E3AF1D5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143E45E-1589-4783-8F50-0EB797D3C56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441540" y="2096737"/>
            <a:ext cx="2267409" cy="15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DB61EA2-AF9C-4358-89E5-AE01674CBA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441540" y="3831525"/>
            <a:ext cx="2267409" cy="15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5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88CB4-BD90-4FFF-B1DD-FF902B995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8AC0F-819F-4903-AC44-8B921E15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76" y="324002"/>
            <a:ext cx="5855774" cy="33239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2C941-8AEC-4195-BF0C-1F0AB7CC1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714" y="1079501"/>
            <a:ext cx="5857936" cy="426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107248-9F4F-484C-AC6A-72627EC3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9443703" y="361950"/>
            <a:ext cx="2267409" cy="15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2CC391-B4F2-447C-97D4-07A05D9DE3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714" y="5629276"/>
            <a:ext cx="7254572" cy="29686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215935" indent="0">
              <a:buNone/>
              <a:defRPr/>
            </a:lvl2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A7BCB8F-41F0-4AB7-9904-EE5E3AF1D5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143E45E-1589-4783-8F50-0EB797D3C56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441540" y="2096737"/>
            <a:ext cx="2267409" cy="15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DB61EA2-AF9C-4358-89E5-AE01674CBA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441540" y="3831525"/>
            <a:ext cx="2267409" cy="15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5B5BD8C-76D1-4140-994E-93BF8113A8E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954703" y="361950"/>
            <a:ext cx="2267409" cy="15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EEAAD6C-1F17-4222-B15E-ED152C022BE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952539" y="2096737"/>
            <a:ext cx="2267409" cy="15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13DCE923-3540-4786-AFB2-C4867A3E694A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952539" y="3831525"/>
            <a:ext cx="2267409" cy="15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48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0E7C-6B11-48B3-907F-0B6F13DF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CA04E-92C6-4A3F-B12D-A98F8AD4E2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89E27-9547-40A4-B9CC-EDDA632E37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81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DBC95-50AB-4FC1-BCD3-5FEC6858EB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E4FE43-C935-44A3-86CB-A57BBFCAC2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27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2" y="1196753"/>
            <a:ext cx="11377263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05780" y="260648"/>
            <a:ext cx="11377264" cy="719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7727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1" y="2060848"/>
            <a:ext cx="5472608" cy="3956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Classification: Internal Use Only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310436" y="2060848"/>
            <a:ext cx="5472608" cy="3956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05781" y="1196752"/>
            <a:ext cx="5472608" cy="57539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quarter" idx="14"/>
          </p:nvPr>
        </p:nvSpPr>
        <p:spPr>
          <a:xfrm>
            <a:off x="6310436" y="1196752"/>
            <a:ext cx="5472608" cy="57539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17448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1" y="1196753"/>
            <a:ext cx="11377263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PUBLIC AAA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05780" y="260648"/>
            <a:ext cx="11377264" cy="719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196753"/>
            <a:ext cx="5472608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PUBLIC AAA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05780" y="260648"/>
            <a:ext cx="11377264" cy="719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310436" y="1196753"/>
            <a:ext cx="5472608" cy="4820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34044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1" y="2060848"/>
            <a:ext cx="5472608" cy="3956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Classification: PUBLIC AAA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310436" y="2060848"/>
            <a:ext cx="5472608" cy="3956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05781" y="1196752"/>
            <a:ext cx="5472608" cy="57539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quarter" idx="14"/>
          </p:nvPr>
        </p:nvSpPr>
        <p:spPr>
          <a:xfrm>
            <a:off x="6310436" y="1196752"/>
            <a:ext cx="5472608" cy="57539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60761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PUBLIC AAA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PUBLIC AAA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DBB4F-B7EA-4C26-B3A8-D974D57EE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35650" y="6285446"/>
            <a:ext cx="4053660" cy="184666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ABFDC8-DED8-4BD3-B359-1E809F0747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0988" y="6285446"/>
            <a:ext cx="3236070" cy="18466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1A9FB-A440-4BF5-BBD3-1C025B2544AD}"/>
              </a:ext>
            </a:extLst>
          </p:cNvPr>
          <p:cNvSpPr/>
          <p:nvPr userDrawn="1"/>
        </p:nvSpPr>
        <p:spPr>
          <a:xfrm>
            <a:off x="1" y="2743200"/>
            <a:ext cx="12188825" cy="6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38C913-A72D-4BDF-B71B-068763C4F079}"/>
              </a:ext>
            </a:extLst>
          </p:cNvPr>
          <p:cNvSpPr/>
          <p:nvPr userDrawn="1"/>
        </p:nvSpPr>
        <p:spPr>
          <a:xfrm>
            <a:off x="0" y="2743200"/>
            <a:ext cx="12188825" cy="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5" name="Word mark" descr="A close up of a logo&#10;&#10;Description automatically generated">
            <a:extLst>
              <a:ext uri="{FF2B5EF4-FFF2-40B4-BE49-F238E27FC236}">
                <a16:creationId xmlns:a16="http://schemas.microsoft.com/office/drawing/2014/main" id="{8A8DD099-6CD1-4455-AD9A-35D533680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31" y="2941822"/>
            <a:ext cx="1307662" cy="392400"/>
          </a:xfrm>
          <a:prstGeom prst="rect">
            <a:avLst/>
          </a:prstGeom>
        </p:spPr>
      </p:pic>
      <p:pic>
        <p:nvPicPr>
          <p:cNvPr id="11" name="Purpose">
            <a:extLst>
              <a:ext uri="{FF2B5EF4-FFF2-40B4-BE49-F238E27FC236}">
                <a16:creationId xmlns:a16="http://schemas.microsoft.com/office/drawing/2014/main" id="{760DFA23-8FC6-4EE4-ACB9-63C0FEF94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1707" y="0"/>
            <a:ext cx="1947603" cy="5544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963069-F5D5-44E1-B587-A716E785B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563" y="4721826"/>
            <a:ext cx="7275341" cy="861774"/>
          </a:xfrm>
        </p:spPr>
        <p:txBody>
          <a:bodyPr>
            <a:noAutofit/>
          </a:bodyPr>
          <a:lstStyle>
            <a:lvl1pPr marL="0" indent="0" algn="l">
              <a:buNone/>
              <a:defRPr sz="2799" b="1">
                <a:solidFill>
                  <a:schemeClr val="accent4"/>
                </a:solidFill>
                <a:latin typeface="+mj-lt"/>
              </a:defRPr>
            </a:lvl1pPr>
            <a:lvl2pPr marL="342797" indent="0" algn="ctr">
              <a:buNone/>
              <a:defRPr sz="1500"/>
            </a:lvl2pPr>
            <a:lvl3pPr marL="685594" indent="0" algn="ctr">
              <a:buNone/>
              <a:defRPr sz="1350"/>
            </a:lvl3pPr>
            <a:lvl4pPr marL="1028391" indent="0" algn="ctr">
              <a:buNone/>
              <a:defRPr sz="1200"/>
            </a:lvl4pPr>
            <a:lvl5pPr marL="1371189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AB9F1-9E39-4474-95E6-B33B9BC9C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563" y="3934801"/>
            <a:ext cx="7275341" cy="775597"/>
          </a:xfrm>
        </p:spPr>
        <p:txBody>
          <a:bodyPr anchor="t" anchorCtr="0">
            <a:noAutofit/>
          </a:bodyPr>
          <a:lstStyle>
            <a:lvl1pPr algn="l">
              <a:defRPr sz="2799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80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458A-2B82-43F5-9A77-35ACE3C8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2EB43-2A61-4BF6-A5E3-A6EF390F9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914" indent="-287914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AC0B58-B376-41FA-8A76-16863FA7A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5ECD1-0319-4BA6-8EA3-5B03D077A6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7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458A-2B82-43F5-9A77-35ACE3C8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144E1-3116-45E1-8E1F-46E34F71D2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713" y="1079500"/>
            <a:ext cx="5375462" cy="4846638"/>
          </a:xfrm>
        </p:spPr>
        <p:txBody>
          <a:bodyPr/>
          <a:lstStyle>
            <a:lvl1pPr marL="287914" indent="-287914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6DDF06-6D14-48E5-8093-5D1898CB1F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5121" y="1079500"/>
            <a:ext cx="5375462" cy="4846638"/>
          </a:xfrm>
        </p:spPr>
        <p:txBody>
          <a:bodyPr/>
          <a:lstStyle>
            <a:lvl1pPr marL="287914" indent="-287914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8A007-109F-4067-AEFE-D7D5F348D9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EE5143-B37C-411F-ADAF-6C744DEECB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41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5780" y="260648"/>
            <a:ext cx="11377264" cy="71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Titelmasterformat durch Klicken bearbeiten</a:t>
            </a: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5781" y="1196752"/>
            <a:ext cx="113772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Textmasterformate durch Klicken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  <a:endParaRPr lang="en-US" alt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7171" y="6381328"/>
            <a:ext cx="7678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 b="0"/>
            </a:lvl1pPr>
          </a:lstStyle>
          <a:p>
            <a:pPr>
              <a:defRPr/>
            </a:pPr>
            <a:r>
              <a:rPr lang="en-US" dirty="0"/>
              <a:t>Classification: PUBLIC AAA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309320"/>
            <a:ext cx="12188825" cy="72008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405780" y="6381328"/>
            <a:ext cx="601392" cy="4766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607D717-EBD7-4547-9BED-5BE954E6784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Bild 8" descr="Syngenta logo-01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310" y="6418524"/>
            <a:ext cx="1134258" cy="404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57" r:id="rId2"/>
    <p:sldLayoutId id="2147484781" r:id="rId3"/>
    <p:sldLayoutId id="2147484782" r:id="rId4"/>
    <p:sldLayoutId id="2147484761" r:id="rId5"/>
    <p:sldLayoutId id="2147484762" r:id="rId6"/>
  </p:sldLayoutIdLst>
  <p:transition>
    <p:wipe dir="r"/>
  </p:transition>
  <p:hf hdr="0" dt="0"/>
  <p:txStyles>
    <p:titleStyle>
      <a:lvl1pPr algn="l" defTabSz="957263" rtl="0" eaLnBrk="1" fontAlgn="base" hangingPunct="1">
        <a:lnSpc>
          <a:spcPct val="90000"/>
        </a:lnSpc>
        <a:spcBef>
          <a:spcPct val="0"/>
        </a:spcBef>
        <a:spcAft>
          <a:spcPts val="60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●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-"/>
        <a:defRPr sz="1800">
          <a:solidFill>
            <a:schemeClr val="tx1"/>
          </a:solidFill>
          <a:latin typeface="+mn-lt"/>
        </a:defRPr>
      </a:lvl2pPr>
      <a:lvl3pPr marL="1144588" indent="-287338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3pPr>
      <a:lvl4pPr marL="1619250" indent="-295275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-"/>
        <a:defRPr sz="1800">
          <a:solidFill>
            <a:schemeClr val="tx1"/>
          </a:solidFill>
          <a:latin typeface="+mn-lt"/>
        </a:defRPr>
      </a:lvl4pPr>
      <a:lvl5pPr marL="2093913" indent="-295275" algn="l" defTabSz="957263" rtl="0" eaLnBrk="1" fontAlgn="base" hangingPunct="1">
        <a:spcBef>
          <a:spcPct val="0"/>
        </a:spcBef>
        <a:spcAft>
          <a:spcPts val="60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195034-EFC9-4AF6-936B-9086238F62D4}"/>
              </a:ext>
            </a:extLst>
          </p:cNvPr>
          <p:cNvSpPr/>
          <p:nvPr userDrawn="1"/>
        </p:nvSpPr>
        <p:spPr>
          <a:xfrm>
            <a:off x="1" y="6282000"/>
            <a:ext cx="12188825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04F531-092A-44CB-B591-08D097A53E43}"/>
              </a:ext>
            </a:extLst>
          </p:cNvPr>
          <p:cNvSpPr/>
          <p:nvPr userDrawn="1"/>
        </p:nvSpPr>
        <p:spPr>
          <a:xfrm>
            <a:off x="0" y="6282000"/>
            <a:ext cx="12188825" cy="8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9D61-BA98-416F-A4A1-5A0ED6714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0383" y="6448412"/>
            <a:ext cx="7991729" cy="327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Classification: FOR INTERNAL USE ONLY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1E781-EC0E-4C82-BE0E-4A32E8BCC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243" y="6448412"/>
            <a:ext cx="602654" cy="327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9A1C6F1-654A-4B54-8F6F-873814E1D64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new logo">
            <a:extLst>
              <a:ext uri="{FF2B5EF4-FFF2-40B4-BE49-F238E27FC236}">
                <a16:creationId xmlns:a16="http://schemas.microsoft.com/office/drawing/2014/main" id="{DDD2F0DA-1F8E-4EB3-8A1E-5ECE3AD3C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388" y="6448412"/>
            <a:ext cx="1099563" cy="3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96B65-1A52-45F2-AFE6-965F6E38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875" y="1080001"/>
            <a:ext cx="11229075" cy="48290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A095C-FF05-4A57-84FD-E875BD4D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75" y="324001"/>
            <a:ext cx="11230708" cy="6555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9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796" r:id="rId12"/>
    <p:sldLayoutId id="2147484797" r:id="rId13"/>
  </p:sldLayoutIdLst>
  <p:hf hdr="0" dt="0"/>
  <p:txStyles>
    <p:titleStyle>
      <a:lvl1pPr algn="l" defTabSz="685594" rtl="0" eaLnBrk="1" latinLnBrk="0" hangingPunct="1">
        <a:lnSpc>
          <a:spcPct val="90000"/>
        </a:lnSpc>
        <a:spcBef>
          <a:spcPct val="0"/>
        </a:spcBef>
        <a:buNone/>
        <a:defRPr sz="23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7914" indent="-287914" algn="l" defTabSz="6855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●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75827" indent="-287914" algn="l" defTabSz="6855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63741" indent="-287914" algn="l" defTabSz="6855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151654" indent="-287914" algn="l" defTabSz="6855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439568" indent="-287914" algn="l" defTabSz="6855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885384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4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1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1">
          <p15:clr>
            <a:srgbClr val="F26B43"/>
          </p15:clr>
        </p15:guide>
        <p15:guide id="2" orient="horz" pos="228">
          <p15:clr>
            <a:srgbClr val="F26B43"/>
          </p15:clr>
        </p15:guide>
        <p15:guide id="3" pos="7379">
          <p15:clr>
            <a:srgbClr val="F26B43"/>
          </p15:clr>
        </p15:guide>
        <p15:guide id="4" orient="horz" pos="680">
          <p15:clr>
            <a:srgbClr val="F26B43"/>
          </p15:clr>
        </p15:guide>
        <p15:guide id="5" orient="horz" pos="618">
          <p15:clr>
            <a:srgbClr val="F26B43"/>
          </p15:clr>
        </p15:guide>
        <p15:guide id="7" pos="3688">
          <p15:clr>
            <a:srgbClr val="F26B43"/>
          </p15:clr>
        </p15:guide>
        <p15:guide id="8" pos="3992">
          <p15:clr>
            <a:srgbClr val="F26B43"/>
          </p15:clr>
        </p15:guide>
        <p15:guide id="9" orient="horz" pos="37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tags" Target="../tags/tag100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42" Type="http://schemas.openxmlformats.org/officeDocument/2006/relationships/tags" Target="../tags/tag103.xml"/><Relationship Id="rId47" Type="http://schemas.openxmlformats.org/officeDocument/2006/relationships/tags" Target="../tags/tag108.xml"/><Relationship Id="rId50" Type="http://schemas.openxmlformats.org/officeDocument/2006/relationships/tags" Target="../tags/tag111.xml"/><Relationship Id="rId55" Type="http://schemas.openxmlformats.org/officeDocument/2006/relationships/notesSlide" Target="../notesSlides/notesSlide9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46" Type="http://schemas.openxmlformats.org/officeDocument/2006/relationships/tags" Target="../tags/tag107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41" Type="http://schemas.openxmlformats.org/officeDocument/2006/relationships/tags" Target="../tags/tag102.xml"/><Relationship Id="rId54" Type="http://schemas.openxmlformats.org/officeDocument/2006/relationships/slideLayout" Target="../slideLayouts/slideLayout19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tags" Target="../tags/tag101.xml"/><Relationship Id="rId45" Type="http://schemas.openxmlformats.org/officeDocument/2006/relationships/tags" Target="../tags/tag106.xml"/><Relationship Id="rId53" Type="http://schemas.openxmlformats.org/officeDocument/2006/relationships/tags" Target="../tags/tag114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49" Type="http://schemas.openxmlformats.org/officeDocument/2006/relationships/tags" Target="../tags/tag110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4" Type="http://schemas.openxmlformats.org/officeDocument/2006/relationships/tags" Target="../tags/tag105.xml"/><Relationship Id="rId52" Type="http://schemas.openxmlformats.org/officeDocument/2006/relationships/tags" Target="../tags/tag113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43" Type="http://schemas.openxmlformats.org/officeDocument/2006/relationships/tags" Target="../tags/tag104.xml"/><Relationship Id="rId48" Type="http://schemas.openxmlformats.org/officeDocument/2006/relationships/tags" Target="../tags/tag109.xml"/><Relationship Id="rId8" Type="http://schemas.openxmlformats.org/officeDocument/2006/relationships/tags" Target="../tags/tag69.xml"/><Relationship Id="rId51" Type="http://schemas.openxmlformats.org/officeDocument/2006/relationships/tags" Target="../tags/tag112.xml"/><Relationship Id="rId3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0.emf"/><Relationship Id="rId26" Type="http://schemas.openxmlformats.org/officeDocument/2006/relationships/image" Target="../media/image34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5.emf"/><Relationship Id="rId10" Type="http://schemas.openxmlformats.org/officeDocument/2006/relationships/image" Target="../media/image26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emf"/><Relationship Id="rId22" Type="http://schemas.openxmlformats.org/officeDocument/2006/relationships/image" Target="../media/image32.emf"/><Relationship Id="rId27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CH" dirty="0"/>
              <a:t>25th February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marL="447675" lvl="3" indent="-447675" defTabSz="957239">
              <a:lnSpc>
                <a:spcPct val="100000"/>
              </a:lnSpc>
              <a:spcAft>
                <a:spcPts val="600"/>
              </a:spcAft>
            </a:pPr>
            <a:r>
              <a:rPr lang="de-CH" sz="2800" dirty="0"/>
              <a:t>Scripting chemistry workflows</a:t>
            </a:r>
            <a:br>
              <a:rPr lang="de-CH" sz="2800" dirty="0"/>
            </a:br>
            <a:r>
              <a:rPr lang="de-CH" sz="2800" dirty="0">
                <a:solidFill>
                  <a:schemeClr val="accent2"/>
                </a:solidFill>
              </a:rPr>
              <a:t>for automation efficiency</a:t>
            </a:r>
            <a:endParaRPr lang="de-CH" b="0" i="1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D352F-45F1-4146-B397-1CC67033E96B}"/>
              </a:ext>
            </a:extLst>
          </p:cNvPr>
          <p:cNvSpPr txBox="1"/>
          <p:nvPr/>
        </p:nvSpPr>
        <p:spPr>
          <a:xfrm>
            <a:off x="1269876" y="5184372"/>
            <a:ext cx="229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A0BE"/>
                </a:solidFill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Nessa Carson</a:t>
            </a:r>
          </a:p>
          <a:p>
            <a:r>
              <a:rPr lang="en-GB" sz="1400" b="1" dirty="0">
                <a:solidFill>
                  <a:srgbClr val="00A0BE"/>
                </a:solidFill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@SuperScienceGrl</a:t>
            </a:r>
            <a:endParaRPr lang="en-GB" sz="1400" dirty="0">
              <a:solidFill>
                <a:srgbClr val="00A0BE"/>
              </a:solidFill>
              <a:latin typeface="Roboto" panose="02000000000000000000" pitchFamily="2" charset="0"/>
              <a:ea typeface="Roboto" panose="02000000000000000000" pitchFamily="2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8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LSHAPE_SL_40313b9d699f4780938a7af75bd63ba8_BackgroundRectangle">
            <a:extLst>
              <a:ext uri="{FF2B5EF4-FFF2-40B4-BE49-F238E27FC236}">
                <a16:creationId xmlns:a16="http://schemas.microsoft.com/office/drawing/2014/main" id="{4CAB4588-B151-4B8D-8EC8-C9E934EA7A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7226" y="1914528"/>
            <a:ext cx="9078133" cy="2793569"/>
          </a:xfrm>
          <a:prstGeom prst="rect">
            <a:avLst/>
          </a:prstGeom>
          <a:solidFill>
            <a:schemeClr val="accent3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4" name="OTLSHAPE_SLT_5422fa6028bd4998aa6fca7c9a1e7762_Shape">
            <a:extLst>
              <a:ext uri="{FF2B5EF4-FFF2-40B4-BE49-F238E27FC236}">
                <a16:creationId xmlns:a16="http://schemas.microsoft.com/office/drawing/2014/main" id="{E673C87A-F17A-4D69-A2B1-7BF03E4BA1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00013" y="3229344"/>
            <a:ext cx="1241585" cy="27386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5" name="OTLSHAPE_SL_b59a4b9218744485aae168b132f2619d_BackgroundRectangle">
            <a:extLst>
              <a:ext uri="{FF2B5EF4-FFF2-40B4-BE49-F238E27FC236}">
                <a16:creationId xmlns:a16="http://schemas.microsoft.com/office/drawing/2014/main" id="{56E87BA2-9EE2-4EB4-9B02-4571C9C80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17226" y="4781443"/>
            <a:ext cx="9078133" cy="1428136"/>
          </a:xfrm>
          <a:prstGeom prst="rect">
            <a:avLst/>
          </a:prstGeom>
          <a:solidFill>
            <a:schemeClr val="accent6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6" name="OTLSHAPE_SLT_5422fa6028bd4998aa6fca7c9a1e7762_Shape">
            <a:extLst>
              <a:ext uri="{FF2B5EF4-FFF2-40B4-BE49-F238E27FC236}">
                <a16:creationId xmlns:a16="http://schemas.microsoft.com/office/drawing/2014/main" id="{3395CC91-F727-4B11-956E-F9895898337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05652" y="4849556"/>
            <a:ext cx="1045683" cy="25468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7" name="OTLSHAPE_SLT_5422fa6028bd4998aa6fca7c9a1e7762_Title">
            <a:extLst>
              <a:ext uri="{FF2B5EF4-FFF2-40B4-BE49-F238E27FC236}">
                <a16:creationId xmlns:a16="http://schemas.microsoft.com/office/drawing/2014/main" id="{9543E2D5-A8DD-4768-8B9B-A451E113FE4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07726" y="4849557"/>
            <a:ext cx="873949" cy="2909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  <a:cs typeface="Dubai" panose="020B0503030403030204" pitchFamily="34" charset="-78"/>
              </a:rPr>
              <a:t>Solid dosing</a:t>
            </a:r>
          </a:p>
        </p:txBody>
      </p:sp>
      <p:sp>
        <p:nvSpPr>
          <p:cNvPr id="8" name="OTLSHAPE_SLT_d3d06a3ad78c46a1a87d478b028144e3_Shape">
            <a:extLst>
              <a:ext uri="{FF2B5EF4-FFF2-40B4-BE49-F238E27FC236}">
                <a16:creationId xmlns:a16="http://schemas.microsoft.com/office/drawing/2014/main" id="{0EC61EED-8037-4F75-B4BC-C83AB6AF286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49931" y="5102295"/>
            <a:ext cx="476132" cy="267981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9" name="OTLSHAPE_SLT_5422fa6028bd4998aa6fca7c9a1e7762_Shape">
            <a:extLst>
              <a:ext uri="{FF2B5EF4-FFF2-40B4-BE49-F238E27FC236}">
                <a16:creationId xmlns:a16="http://schemas.microsoft.com/office/drawing/2014/main" id="{CAF72CEA-2A3B-4632-AC2A-3A258434141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13242" y="5612029"/>
            <a:ext cx="1804351" cy="298058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10" name="OTLSHAPE_SLT_d3d06a3ad78c46a1a87d478b028144e3_Shape">
            <a:extLst>
              <a:ext uri="{FF2B5EF4-FFF2-40B4-BE49-F238E27FC236}">
                <a16:creationId xmlns:a16="http://schemas.microsoft.com/office/drawing/2014/main" id="{DF6979C7-49D4-4ED3-8CC4-4223E7C09A5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231573" y="5365058"/>
            <a:ext cx="181669" cy="257955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13" name="OTLSHAPE_TB_00000000000000000000000000000000_ScaleContainer">
            <a:extLst>
              <a:ext uri="{FF2B5EF4-FFF2-40B4-BE49-F238E27FC236}">
                <a16:creationId xmlns:a16="http://schemas.microsoft.com/office/drawing/2014/main" id="{5FC3F2B3-D58E-4D5B-AF77-3994A68B0F6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160455" y="1254431"/>
            <a:ext cx="8234904" cy="380901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TLSHAPE_SL_40313b9d699f4780938a7af75bd63ba8_HeaderRectangle">
            <a:extLst>
              <a:ext uri="{FF2B5EF4-FFF2-40B4-BE49-F238E27FC236}">
                <a16:creationId xmlns:a16="http://schemas.microsoft.com/office/drawing/2014/main" id="{C320A925-42A6-4BAD-8894-61364B19A39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317226" y="1914528"/>
            <a:ext cx="842600" cy="2793569"/>
          </a:xfrm>
          <a:prstGeom prst="rect">
            <a:avLst/>
          </a:prstGeom>
          <a:solidFill>
            <a:schemeClr val="accent3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15" name="OTLSHAPE_SL_b59a4b9218744485aae168b132f2619d_HeaderRectangle">
            <a:extLst>
              <a:ext uri="{FF2B5EF4-FFF2-40B4-BE49-F238E27FC236}">
                <a16:creationId xmlns:a16="http://schemas.microsoft.com/office/drawing/2014/main" id="{08C78312-BD48-4A92-96EC-10D84A7100D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300523" y="4753286"/>
            <a:ext cx="859303" cy="1406131"/>
          </a:xfrm>
          <a:prstGeom prst="rect">
            <a:avLst/>
          </a:prstGeom>
          <a:solidFill>
            <a:schemeClr val="accent6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cxnSp>
        <p:nvCxnSpPr>
          <p:cNvPr id="16" name="OTLSHAPE_G_00000000000000000000000000000000_ShapeBelow0">
            <a:extLst>
              <a:ext uri="{FF2B5EF4-FFF2-40B4-BE49-F238E27FC236}">
                <a16:creationId xmlns:a16="http://schemas.microsoft.com/office/drawing/2014/main" id="{37C51365-BD33-470D-B132-75945A62BEB1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3321486" y="1635332"/>
            <a:ext cx="0" cy="4574247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OTLSHAPE_G_00000000000000000000000000000000_ShapeBelow1">
            <a:extLst>
              <a:ext uri="{FF2B5EF4-FFF2-40B4-BE49-F238E27FC236}">
                <a16:creationId xmlns:a16="http://schemas.microsoft.com/office/drawing/2014/main" id="{76B6859B-1144-4A36-8BB5-617B4BFC5863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4326016" y="1635332"/>
            <a:ext cx="0" cy="4574247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G_00000000000000000000000000000000_ShapeBelow2">
            <a:extLst>
              <a:ext uri="{FF2B5EF4-FFF2-40B4-BE49-F238E27FC236}">
                <a16:creationId xmlns:a16="http://schemas.microsoft.com/office/drawing/2014/main" id="{153F5F05-8052-4352-92E2-D16BA412E5A8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5330545" y="1635332"/>
            <a:ext cx="0" cy="4574247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G_00000000000000000000000000000000_ShapeBelow3">
            <a:extLst>
              <a:ext uri="{FF2B5EF4-FFF2-40B4-BE49-F238E27FC236}">
                <a16:creationId xmlns:a16="http://schemas.microsoft.com/office/drawing/2014/main" id="{44643BD5-A64A-470B-BB10-EB8A55F5D8CC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6342819" y="1635332"/>
            <a:ext cx="0" cy="4574247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G_00000000000000000000000000000000_ShapeBelow4">
            <a:extLst>
              <a:ext uri="{FF2B5EF4-FFF2-40B4-BE49-F238E27FC236}">
                <a16:creationId xmlns:a16="http://schemas.microsoft.com/office/drawing/2014/main" id="{868438CA-A3D6-4EE7-8DD1-0FAE771C34B4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7339605" y="1635332"/>
            <a:ext cx="0" cy="4574247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G_00000000000000000000000000000000_ShapeBelow5">
            <a:extLst>
              <a:ext uri="{FF2B5EF4-FFF2-40B4-BE49-F238E27FC236}">
                <a16:creationId xmlns:a16="http://schemas.microsoft.com/office/drawing/2014/main" id="{D6931D16-EBDB-41FC-8082-5BAA939E4325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8352678" y="1571464"/>
            <a:ext cx="0" cy="4612875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G_00000000000000000000000000000000_ShapeBelow6">
            <a:extLst>
              <a:ext uri="{FF2B5EF4-FFF2-40B4-BE49-F238E27FC236}">
                <a16:creationId xmlns:a16="http://schemas.microsoft.com/office/drawing/2014/main" id="{9049FC3C-9346-4E81-B055-B6515D09375A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9348664" y="1635332"/>
            <a:ext cx="0" cy="4574247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LSHAPE_SLT_38fd9963b2c94b4480c58d15120612bc_Shape">
            <a:extLst>
              <a:ext uri="{FF2B5EF4-FFF2-40B4-BE49-F238E27FC236}">
                <a16:creationId xmlns:a16="http://schemas.microsoft.com/office/drawing/2014/main" id="{44565029-FB9B-455B-A086-6ACB8BB3739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214443" y="2087465"/>
            <a:ext cx="211338" cy="187911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24" name="OTLSHAPE_SLT_1b734435bc554150ac9eeefea0da6dfb_Shape">
            <a:extLst>
              <a:ext uri="{FF2B5EF4-FFF2-40B4-BE49-F238E27FC236}">
                <a16:creationId xmlns:a16="http://schemas.microsoft.com/office/drawing/2014/main" id="{417B9A9B-EBC2-4C73-8A1B-0750F122A93E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444619" y="2395471"/>
            <a:ext cx="260033" cy="212559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25" name="OTLSHAPE_SLT_18b045ed477440f5974a3ef19e184c88_Shape">
            <a:extLst>
              <a:ext uri="{FF2B5EF4-FFF2-40B4-BE49-F238E27FC236}">
                <a16:creationId xmlns:a16="http://schemas.microsoft.com/office/drawing/2014/main" id="{38512CF3-859E-482D-AEA7-95350DD482B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9485825" y="4310784"/>
            <a:ext cx="759596" cy="335193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26" name="OTLSHAPE_SL_40313b9d699f4780938a7af75bd63ba8_Header">
            <a:extLst>
              <a:ext uri="{FF2B5EF4-FFF2-40B4-BE49-F238E27FC236}">
                <a16:creationId xmlns:a16="http://schemas.microsoft.com/office/drawing/2014/main" id="{A42266EB-CB68-41BA-813D-EE5FD7BF143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317226" y="3203974"/>
            <a:ext cx="888768" cy="182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050" dirty="0">
                <a:solidFill>
                  <a:srgbClr val="161C23"/>
                </a:solidFill>
                <a:latin typeface="+mj-lt"/>
                <a:cs typeface="Dubai" panose="020B0503030403030204" pitchFamily="34" charset="-78"/>
              </a:rPr>
              <a:t>Computer work</a:t>
            </a:r>
          </a:p>
        </p:txBody>
      </p:sp>
      <p:sp>
        <p:nvSpPr>
          <p:cNvPr id="27" name="OTLSHAPE_SL_b59a4b9218744485aae168b132f2619d_Header">
            <a:extLst>
              <a:ext uri="{FF2B5EF4-FFF2-40B4-BE49-F238E27FC236}">
                <a16:creationId xmlns:a16="http://schemas.microsoft.com/office/drawing/2014/main" id="{B87000BB-16A1-4982-9AB4-6F1684CC669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317226" y="5430300"/>
            <a:ext cx="888768" cy="182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050" dirty="0">
                <a:solidFill>
                  <a:srgbClr val="153451"/>
                </a:solidFill>
                <a:latin typeface="+mj-lt"/>
                <a:cs typeface="Dubai" panose="020B0503030403030204" pitchFamily="34" charset="-78"/>
              </a:rPr>
              <a:t>Lab/Robots</a:t>
            </a:r>
          </a:p>
        </p:txBody>
      </p:sp>
      <p:sp>
        <p:nvSpPr>
          <p:cNvPr id="29" name="OTLSHAPE_TB_00000000000000000000000000000000_TimescaleInterval2">
            <a:extLst>
              <a:ext uri="{FF2B5EF4-FFF2-40B4-BE49-F238E27FC236}">
                <a16:creationId xmlns:a16="http://schemas.microsoft.com/office/drawing/2014/main" id="{0980F23D-2017-433E-BDA7-C989A59F184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393526" y="1353466"/>
            <a:ext cx="80001" cy="1828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0" name="OTLSHAPE_TB_00000000000000000000000000000000_TimescaleInterval3">
            <a:extLst>
              <a:ext uri="{FF2B5EF4-FFF2-40B4-BE49-F238E27FC236}">
                <a16:creationId xmlns:a16="http://schemas.microsoft.com/office/drawing/2014/main" id="{B2DD51B4-4C99-4619-89E3-5515ACA6487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398055" y="1353466"/>
            <a:ext cx="80001" cy="1828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1" name="OTLSHAPE_TB_00000000000000000000000000000000_TimescaleInterval4">
            <a:extLst>
              <a:ext uri="{FF2B5EF4-FFF2-40B4-BE49-F238E27FC236}">
                <a16:creationId xmlns:a16="http://schemas.microsoft.com/office/drawing/2014/main" id="{F0495B75-B200-4A55-92F6-05340CD39DB1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402584" y="1353466"/>
            <a:ext cx="80001" cy="1828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2" name="OTLSHAPE_TB_00000000000000000000000000000000_TimescaleInterval5">
            <a:extLst>
              <a:ext uri="{FF2B5EF4-FFF2-40B4-BE49-F238E27FC236}">
                <a16:creationId xmlns:a16="http://schemas.microsoft.com/office/drawing/2014/main" id="{FCA58719-7CB0-4790-83FC-4D48E1D602AC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407114" y="1353466"/>
            <a:ext cx="80001" cy="1828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3" name="OTLSHAPE_TB_00000000000000000000000000000000_TimescaleInterval6">
            <a:extLst>
              <a:ext uri="{FF2B5EF4-FFF2-40B4-BE49-F238E27FC236}">
                <a16:creationId xmlns:a16="http://schemas.microsoft.com/office/drawing/2014/main" id="{B0A59F26-2E1B-40DC-B7D4-74E2F8550715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411644" y="1353466"/>
            <a:ext cx="80001" cy="1828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4" name="OTLSHAPE_TB_00000000000000000000000000000000_TimescaleInterval7">
            <a:extLst>
              <a:ext uri="{FF2B5EF4-FFF2-40B4-BE49-F238E27FC236}">
                <a16:creationId xmlns:a16="http://schemas.microsoft.com/office/drawing/2014/main" id="{B25B2D4B-A4DC-4558-9354-2886832E38A1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8416173" y="1353466"/>
            <a:ext cx="80001" cy="1828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5" name="OTLSHAPE_TB_00000000000000000000000000000000_TimescaleInterval8">
            <a:extLst>
              <a:ext uri="{FF2B5EF4-FFF2-40B4-BE49-F238E27FC236}">
                <a16:creationId xmlns:a16="http://schemas.microsoft.com/office/drawing/2014/main" id="{2AEE437E-0712-45F9-B764-66520C34370B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420703" y="1353466"/>
            <a:ext cx="80001" cy="1828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6" name="OTLSHAPE_SLT_38fd9963b2c94b4480c58d15120612bc_Title">
            <a:extLst>
              <a:ext uri="{FF2B5EF4-FFF2-40B4-BE49-F238E27FC236}">
                <a16:creationId xmlns:a16="http://schemas.microsoft.com/office/drawing/2014/main" id="{452CADAD-8B70-4590-94D5-F41ED33B295A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2159826" y="1869082"/>
            <a:ext cx="372404" cy="2336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b="1" dirty="0" err="1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eLN</a:t>
            </a:r>
            <a:endParaRPr lang="en-GB" b="1" dirty="0">
              <a:solidFill>
                <a:schemeClr val="dk1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37" name="OTLSHAPE_SLT_1b734435bc554150ac9eeefea0da6dfb_Title">
            <a:extLst>
              <a:ext uri="{FF2B5EF4-FFF2-40B4-BE49-F238E27FC236}">
                <a16:creationId xmlns:a16="http://schemas.microsoft.com/office/drawing/2014/main" id="{417B1BC0-FBB7-4C32-8BC7-3AADAD4FAC32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440734" y="2091798"/>
            <a:ext cx="963572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Solid dispenser</a:t>
            </a:r>
          </a:p>
          <a:p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instructions</a:t>
            </a:r>
          </a:p>
        </p:txBody>
      </p:sp>
      <p:sp>
        <p:nvSpPr>
          <p:cNvPr id="38" name="OTLSHAPE_SLT_b2d5203a0c684b52821e28dc8a3bae72_EndDate">
            <a:extLst>
              <a:ext uri="{FF2B5EF4-FFF2-40B4-BE49-F238E27FC236}">
                <a16:creationId xmlns:a16="http://schemas.microsoft.com/office/drawing/2014/main" id="{5229DB03-2C21-4F81-8810-666ED7E08856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5389190" y="290513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22">
              <a:solidFill>
                <a:schemeClr val="dk2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39" name="OTLSHAPE_SLT_5422fa6028bd4998aa6fca7c9a1e7762_EndDate">
            <a:extLst>
              <a:ext uri="{FF2B5EF4-FFF2-40B4-BE49-F238E27FC236}">
                <a16:creationId xmlns:a16="http://schemas.microsoft.com/office/drawing/2014/main" id="{EF1602C8-E912-4763-9194-6C78A4435087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5389190" y="5017152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22">
              <a:solidFill>
                <a:schemeClr val="dk2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40" name="OTLSHAPE_SLT_dffb66ebb5184240aa64b7c5b1840e3b_EndDate">
            <a:extLst>
              <a:ext uri="{FF2B5EF4-FFF2-40B4-BE49-F238E27FC236}">
                <a16:creationId xmlns:a16="http://schemas.microsoft.com/office/drawing/2014/main" id="{3242943A-4AFF-4A19-B385-D4C081C9E35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6393720" y="541582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22">
              <a:solidFill>
                <a:schemeClr val="dk2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41" name="OTLSHAPE_SLT_dffb66ebb5184240aa64b7c5b1840e3b_Title">
            <a:extLst>
              <a:ext uri="{FF2B5EF4-FFF2-40B4-BE49-F238E27FC236}">
                <a16:creationId xmlns:a16="http://schemas.microsoft.com/office/drawing/2014/main" id="{A980B96F-B999-49E5-9183-0FDBDA18315A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3778460" y="4753286"/>
            <a:ext cx="457081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Liquid dosing</a:t>
            </a:r>
          </a:p>
        </p:txBody>
      </p:sp>
      <p:sp>
        <p:nvSpPr>
          <p:cNvPr id="42" name="OTLSHAPE_SLT_d3d06a3ad78c46a1a87d478b028144e3_EndDate">
            <a:extLst>
              <a:ext uri="{FF2B5EF4-FFF2-40B4-BE49-F238E27FC236}">
                <a16:creationId xmlns:a16="http://schemas.microsoft.com/office/drawing/2014/main" id="{BEC902BC-2682-43D5-88FF-8F15DAE16B41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7398249" y="581450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22">
              <a:solidFill>
                <a:schemeClr val="dk2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43" name="OTLSHAPE_SLT_d3d06a3ad78c46a1a87d478b028144e3_Title">
            <a:extLst>
              <a:ext uri="{FF2B5EF4-FFF2-40B4-BE49-F238E27FC236}">
                <a16:creationId xmlns:a16="http://schemas.microsoft.com/office/drawing/2014/main" id="{F2D235C1-77F1-492A-BFA5-CD5A519EFD85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4233022" y="5060321"/>
            <a:ext cx="342811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Seal plate</a:t>
            </a:r>
          </a:p>
        </p:txBody>
      </p:sp>
      <p:sp>
        <p:nvSpPr>
          <p:cNvPr id="44" name="OTLSHAPE_SLT_0f71c8575e2a4558b816c4c784e1a208_EndDate">
            <a:extLst>
              <a:ext uri="{FF2B5EF4-FFF2-40B4-BE49-F238E27FC236}">
                <a16:creationId xmlns:a16="http://schemas.microsoft.com/office/drawing/2014/main" id="{F669E5E1-1185-4F80-87EF-D51960F4A4E0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0411838" y="621318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22">
              <a:solidFill>
                <a:schemeClr val="dk2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52" name="OTLSHAPE_SLT_dffb66ebb5184240aa64b7c5b1840e3b_EndDate">
            <a:extLst>
              <a:ext uri="{FF2B5EF4-FFF2-40B4-BE49-F238E27FC236}">
                <a16:creationId xmlns:a16="http://schemas.microsoft.com/office/drawing/2014/main" id="{9C5A16F7-BA46-41A6-AC38-A5471AA81891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6718970" y="5740864"/>
            <a:ext cx="45707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800" spc="-22">
              <a:solidFill>
                <a:schemeClr val="dk2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53" name="OTLSHAPE_SLT_d3d06a3ad78c46a1a87d478b028144e3_Title">
            <a:extLst>
              <a:ext uri="{FF2B5EF4-FFF2-40B4-BE49-F238E27FC236}">
                <a16:creationId xmlns:a16="http://schemas.microsoft.com/office/drawing/2014/main" id="{2DE2C28E-77CD-4F83-AD39-D8D1857C7423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4629242" y="5619964"/>
            <a:ext cx="1324546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  <a:cs typeface="Dubai" panose="020B0503030403030204" pitchFamily="34" charset="-78"/>
              </a:rPr>
              <a:t>Run reaction</a:t>
            </a:r>
          </a:p>
        </p:txBody>
      </p:sp>
      <p:sp>
        <p:nvSpPr>
          <p:cNvPr id="55" name="OTLSHAPE_SLT_d3d06a3ad78c46a1a87d478b028144e3_Shape">
            <a:extLst>
              <a:ext uri="{FF2B5EF4-FFF2-40B4-BE49-F238E27FC236}">
                <a16:creationId xmlns:a16="http://schemas.microsoft.com/office/drawing/2014/main" id="{20EBD976-A3E6-4064-986A-6A24B37E0F4D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6240337" y="5905922"/>
            <a:ext cx="529975" cy="26152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56" name="OTLSHAPE_SLT_dffb66ebb5184240aa64b7c5b1840e3b_Title">
            <a:extLst>
              <a:ext uri="{FF2B5EF4-FFF2-40B4-BE49-F238E27FC236}">
                <a16:creationId xmlns:a16="http://schemas.microsoft.com/office/drawing/2014/main" id="{85B4F1E5-649A-49FD-B4F1-47F0ECA80FC6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6060412" y="5529401"/>
            <a:ext cx="984307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Take off reaction &amp; sample</a:t>
            </a:r>
          </a:p>
        </p:txBody>
      </p:sp>
      <p:sp>
        <p:nvSpPr>
          <p:cNvPr id="57" name="OTLSHAPE_SLT_d3d06a3ad78c46a1a87d478b028144e3_Title">
            <a:extLst>
              <a:ext uri="{FF2B5EF4-FFF2-40B4-BE49-F238E27FC236}">
                <a16:creationId xmlns:a16="http://schemas.microsoft.com/office/drawing/2014/main" id="{AD7FCC44-633F-4627-8F04-6027B9F3BBF4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7134526" y="3212976"/>
            <a:ext cx="967547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  <a:cs typeface="Dubai" panose="020B0503030403030204" pitchFamily="34" charset="-78"/>
              </a:rPr>
              <a:t>LC-MS analysis</a:t>
            </a:r>
          </a:p>
        </p:txBody>
      </p:sp>
      <p:sp>
        <p:nvSpPr>
          <p:cNvPr id="58" name="OTLSHAPE_SLT_0f71c8575e2a4558b816c4c784e1a208_Shape">
            <a:extLst>
              <a:ext uri="{FF2B5EF4-FFF2-40B4-BE49-F238E27FC236}">
                <a16:creationId xmlns:a16="http://schemas.microsoft.com/office/drawing/2014/main" id="{D396CE69-E4E1-410F-ADA6-03E61BC1AB07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762754" y="2980973"/>
            <a:ext cx="242007" cy="225441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59" name="OTLSHAPE_SLT_0f71c8575e2a4558b816c4c784e1a208_Title">
            <a:extLst>
              <a:ext uri="{FF2B5EF4-FFF2-40B4-BE49-F238E27FC236}">
                <a16:creationId xmlns:a16="http://schemas.microsoft.com/office/drawing/2014/main" id="{547FE4E8-E448-4090-A79D-118534C1AFD9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6742895" y="2739539"/>
            <a:ext cx="649564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Sequence</a:t>
            </a:r>
          </a:p>
        </p:txBody>
      </p:sp>
      <p:sp>
        <p:nvSpPr>
          <p:cNvPr id="60" name="OTLSHAPE_SLT_d3d06a3ad78c46a1a87d478b028144e3_Shape">
            <a:extLst>
              <a:ext uri="{FF2B5EF4-FFF2-40B4-BE49-F238E27FC236}">
                <a16:creationId xmlns:a16="http://schemas.microsoft.com/office/drawing/2014/main" id="{F58A1C74-BA94-47AA-8B5A-7BC788C236E0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8217117" y="3487745"/>
            <a:ext cx="529975" cy="263092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61" name="OTLSHAPE_SLT_dffb66ebb5184240aa64b7c5b1840e3b_Title">
            <a:extLst>
              <a:ext uri="{FF2B5EF4-FFF2-40B4-BE49-F238E27FC236}">
                <a16:creationId xmlns:a16="http://schemas.microsoft.com/office/drawing/2014/main" id="{7FDFBCDB-9895-4ED4-9A88-57F46C2AB8CC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8266499" y="3171602"/>
            <a:ext cx="1214972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Manual processing</a:t>
            </a:r>
          </a:p>
        </p:txBody>
      </p:sp>
      <p:sp>
        <p:nvSpPr>
          <p:cNvPr id="62" name="OTLSHAPE_SLT_d3d06a3ad78c46a1a87d478b028144e3_Shape">
            <a:extLst>
              <a:ext uri="{FF2B5EF4-FFF2-40B4-BE49-F238E27FC236}">
                <a16:creationId xmlns:a16="http://schemas.microsoft.com/office/drawing/2014/main" id="{5405DCD1-71E3-458A-A328-50DDE50092A9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8714895" y="3734055"/>
            <a:ext cx="235331" cy="263092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63" name="OTLSHAPE_SLT_dffb66ebb5184240aa64b7c5b1840e3b_Title">
            <a:extLst>
              <a:ext uri="{FF2B5EF4-FFF2-40B4-BE49-F238E27FC236}">
                <a16:creationId xmlns:a16="http://schemas.microsoft.com/office/drawing/2014/main" id="{EE88BD18-72B2-4165-B3EC-C75E4BB7DF4E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8774245" y="3429000"/>
            <a:ext cx="1091988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Copy files</a:t>
            </a:r>
          </a:p>
        </p:txBody>
      </p:sp>
      <p:sp>
        <p:nvSpPr>
          <p:cNvPr id="64" name="OTLSHAPE_SLT_d3d06a3ad78c46a1a87d478b028144e3_Shape">
            <a:extLst>
              <a:ext uri="{FF2B5EF4-FFF2-40B4-BE49-F238E27FC236}">
                <a16:creationId xmlns:a16="http://schemas.microsoft.com/office/drawing/2014/main" id="{2C44D2E7-6E8E-443A-BFBB-3B750E2B4389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8951496" y="4033144"/>
            <a:ext cx="529975" cy="263092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65" name="OTLSHAPE_SLT_dffb66ebb5184240aa64b7c5b1840e3b_Title">
            <a:extLst>
              <a:ext uri="{FF2B5EF4-FFF2-40B4-BE49-F238E27FC236}">
                <a16:creationId xmlns:a16="http://schemas.microsoft.com/office/drawing/2014/main" id="{46E7D352-B769-4530-8D7E-FF9721CB9CF1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8977310" y="3710306"/>
            <a:ext cx="874192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Process to single report</a:t>
            </a:r>
          </a:p>
        </p:txBody>
      </p:sp>
      <p:sp>
        <p:nvSpPr>
          <p:cNvPr id="66" name="OTLSHAPE_SLT_b2d5203a0c684b52821e28dc8a3bae72_Shape">
            <a:extLst>
              <a:ext uri="{FF2B5EF4-FFF2-40B4-BE49-F238E27FC236}">
                <a16:creationId xmlns:a16="http://schemas.microsoft.com/office/drawing/2014/main" id="{0221C413-ABDC-4F83-A207-552AA0E16EDF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4723900" y="2735647"/>
            <a:ext cx="743917" cy="244766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67" name="OTLSHAPE_SLT_b2d5203a0c684b52821e28dc8a3bae72_Title">
            <a:extLst>
              <a:ext uri="{FF2B5EF4-FFF2-40B4-BE49-F238E27FC236}">
                <a16:creationId xmlns:a16="http://schemas.microsoft.com/office/drawing/2014/main" id="{9D62D570-063E-4B3F-A91E-BCECD15F4D82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771258" y="2445810"/>
            <a:ext cx="641629" cy="2447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dk1"/>
                </a:solidFill>
                <a:latin typeface="+mj-lt"/>
                <a:cs typeface="Dubai" panose="020B0503030403030204" pitchFamily="34" charset="-78"/>
              </a:rPr>
              <a:t>Result table</a:t>
            </a:r>
          </a:p>
        </p:txBody>
      </p:sp>
      <p:sp>
        <p:nvSpPr>
          <p:cNvPr id="68" name="OTLSHAPE_SLT_dffb66ebb5184240aa64b7c5b1840e3b_Title">
            <a:extLst>
              <a:ext uri="{FF2B5EF4-FFF2-40B4-BE49-F238E27FC236}">
                <a16:creationId xmlns:a16="http://schemas.microsoft.com/office/drawing/2014/main" id="{A821D2FB-E8A4-4843-9056-7B457C93F93F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9416920" y="4309211"/>
            <a:ext cx="874192" cy="3351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  <a:cs typeface="Dubai" panose="020B0503030403030204" pitchFamily="34" charset="-78"/>
              </a:rPr>
              <a:t>Amend</a:t>
            </a:r>
            <a:br>
              <a:rPr lang="en-GB" b="1" dirty="0">
                <a:solidFill>
                  <a:schemeClr val="bg1"/>
                </a:solidFill>
                <a:latin typeface="+mj-lt"/>
                <a:cs typeface="Dubai" panose="020B0503030403030204" pitchFamily="34" charset="-78"/>
              </a:rPr>
            </a:br>
            <a:r>
              <a:rPr lang="en-GB" b="1" dirty="0">
                <a:solidFill>
                  <a:schemeClr val="bg1"/>
                </a:solidFill>
                <a:latin typeface="+mj-lt"/>
                <a:cs typeface="Dubai" panose="020B0503030403030204" pitchFamily="34" charset="-78"/>
              </a:rPr>
              <a:t>result table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B0AE8DB-430C-4B4B-933C-C2734D45A1B1}"/>
              </a:ext>
            </a:extLst>
          </p:cNvPr>
          <p:cNvGrpSpPr/>
          <p:nvPr/>
        </p:nvGrpSpPr>
        <p:grpSpPr>
          <a:xfrm>
            <a:off x="8528698" y="185394"/>
            <a:ext cx="2342901" cy="1024416"/>
            <a:chOff x="7004260" y="112542"/>
            <a:chExt cx="2343511" cy="102468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05B94C5-AE9D-46F3-932B-788C52A33BDD}"/>
                </a:ext>
              </a:extLst>
            </p:cNvPr>
            <p:cNvSpPr/>
            <p:nvPr/>
          </p:nvSpPr>
          <p:spPr>
            <a:xfrm>
              <a:off x="7004260" y="112542"/>
              <a:ext cx="1788048" cy="10246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54B19A0-E248-492D-987E-6C0DAE96A49F}"/>
                </a:ext>
              </a:extLst>
            </p:cNvPr>
            <p:cNvGrpSpPr/>
            <p:nvPr/>
          </p:nvGrpSpPr>
          <p:grpSpPr>
            <a:xfrm>
              <a:off x="7099172" y="225221"/>
              <a:ext cx="2248599" cy="855159"/>
              <a:chOff x="1340312" y="5556026"/>
              <a:chExt cx="2248599" cy="855159"/>
            </a:xfrm>
          </p:grpSpPr>
          <p:sp>
            <p:nvSpPr>
              <p:cNvPr id="72" name="OTLSHAPE_SLT_b2d5203a0c684b52821e28dc8a3bae72_Shape">
                <a:extLst>
                  <a:ext uri="{FF2B5EF4-FFF2-40B4-BE49-F238E27FC236}">
                    <a16:creationId xmlns:a16="http://schemas.microsoft.com/office/drawing/2014/main" id="{E8257C7C-FDCB-4AAA-A603-01B52D4328D0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1349127" y="5560604"/>
                <a:ext cx="744111" cy="244830"/>
              </a:xfrm>
              <a:prstGeom prst="round2DiagRect">
                <a:avLst>
                  <a:gd name="adj1" fmla="val 100000"/>
                  <a:gd name="adj2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73" name="OTLSHAPE_SLT_b2d5203a0c684b52821e28dc8a3bae72_Title">
                <a:extLst>
                  <a:ext uri="{FF2B5EF4-FFF2-40B4-BE49-F238E27FC236}">
                    <a16:creationId xmlns:a16="http://schemas.microsoft.com/office/drawing/2014/main" id="{EF77FF63-15AF-4517-83B0-3DF8FAC39290}"/>
                  </a:ext>
                </a:extLst>
              </p:cNvPr>
              <p:cNvSpPr txBox="1"/>
              <p:nvPr>
                <p:custDataLst>
                  <p:tags r:id="rId57"/>
                </p:custDataLst>
              </p:nvPr>
            </p:nvSpPr>
            <p:spPr>
              <a:xfrm>
                <a:off x="2181570" y="5556026"/>
                <a:ext cx="1407341" cy="24483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r>
                  <a:rPr lang="en-GB" sz="1100" b="1" dirty="0">
                    <a:solidFill>
                      <a:schemeClr val="dk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Writing files</a:t>
                </a:r>
              </a:p>
            </p:txBody>
          </p:sp>
          <p:sp>
            <p:nvSpPr>
              <p:cNvPr id="74" name="OTLSHAPE_SLT_b2d5203a0c684b52821e28dc8a3bae72_Title">
                <a:extLst>
                  <a:ext uri="{FF2B5EF4-FFF2-40B4-BE49-F238E27FC236}">
                    <a16:creationId xmlns:a16="http://schemas.microsoft.com/office/drawing/2014/main" id="{473BD012-3A54-4E4E-9E39-3B387CB90018}"/>
                  </a:ext>
                </a:extLst>
              </p:cNvPr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2181570" y="5856579"/>
                <a:ext cx="1407341" cy="24483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r>
                  <a:rPr lang="en-GB" sz="1100" b="1" dirty="0">
                    <a:solidFill>
                      <a:schemeClr val="dk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Automation</a:t>
                </a:r>
              </a:p>
            </p:txBody>
          </p:sp>
          <p:sp>
            <p:nvSpPr>
              <p:cNvPr id="75" name="OTLSHAPE_SLT_b2d5203a0c684b52821e28dc8a3bae72_Title">
                <a:extLst>
                  <a:ext uri="{FF2B5EF4-FFF2-40B4-BE49-F238E27FC236}">
                    <a16:creationId xmlns:a16="http://schemas.microsoft.com/office/drawing/2014/main" id="{E1B0EF66-1721-49BB-85CC-BE9D95747149}"/>
                  </a:ext>
                </a:extLst>
              </p:cNvPr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2181570" y="6148024"/>
                <a:ext cx="1407341" cy="24483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r>
                  <a:rPr lang="en-GB" sz="1100" b="1" dirty="0">
                    <a:solidFill>
                      <a:schemeClr val="dk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Manual work</a:t>
                </a:r>
              </a:p>
            </p:txBody>
          </p:sp>
          <p:sp>
            <p:nvSpPr>
              <p:cNvPr id="76" name="OTLSHAPE_SLT_5422fa6028bd4998aa6fca7c9a1e7762_Shape">
                <a:extLst>
                  <a:ext uri="{FF2B5EF4-FFF2-40B4-BE49-F238E27FC236}">
                    <a16:creationId xmlns:a16="http://schemas.microsoft.com/office/drawing/2014/main" id="{681A4D84-953B-46FC-8B1F-9566367E4D7D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1340312" y="5854314"/>
                <a:ext cx="744111" cy="244830"/>
              </a:xfrm>
              <a:prstGeom prst="round2DiagRect">
                <a:avLst>
                  <a:gd name="adj1" fmla="val 100000"/>
                  <a:gd name="adj2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77" name="OTLSHAPE_SLT_d3d06a3ad78c46a1a87d478b028144e3_Shape">
                <a:extLst>
                  <a:ext uri="{FF2B5EF4-FFF2-40B4-BE49-F238E27FC236}">
                    <a16:creationId xmlns:a16="http://schemas.microsoft.com/office/drawing/2014/main" id="{FDEC8780-10C8-44D3-B92B-ADD069574493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1340312" y="6148024"/>
                <a:ext cx="710879" cy="263161"/>
              </a:xfrm>
              <a:prstGeom prst="round2DiagRect">
                <a:avLst>
                  <a:gd name="adj1" fmla="val 100000"/>
                  <a:gd name="adj2" fmla="val 0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3A91FF3D-3E88-40E6-AEB6-32736A49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41" y="281270"/>
            <a:ext cx="11374301" cy="719809"/>
          </a:xfrm>
        </p:spPr>
        <p:txBody>
          <a:bodyPr/>
          <a:lstStyle/>
          <a:p>
            <a:r>
              <a:rPr lang="de-CH" dirty="0"/>
              <a:t>Before workflow automation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4522A0-EF36-4926-A84D-843760EACEF6}"/>
              </a:ext>
            </a:extLst>
          </p:cNvPr>
          <p:cNvSpPr txBox="1"/>
          <p:nvPr/>
        </p:nvSpPr>
        <p:spPr>
          <a:xfrm>
            <a:off x="2425781" y="1311042"/>
            <a:ext cx="78196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n-GB" sz="1800" dirty="0">
                <a:solidFill>
                  <a:schemeClr val="bg1"/>
                </a:solidFill>
              </a:rPr>
              <a:t>Original, manual-heavy workflow</a:t>
            </a:r>
          </a:p>
        </p:txBody>
      </p:sp>
      <p:sp>
        <p:nvSpPr>
          <p:cNvPr id="79" name="Footer Placeholder 2">
            <a:extLst>
              <a:ext uri="{FF2B5EF4-FFF2-40B4-BE49-F238E27FC236}">
                <a16:creationId xmlns:a16="http://schemas.microsoft.com/office/drawing/2014/main" id="{DA6016F2-EC38-4A3A-8EBF-7F38E5156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80" name="Foliennummernplatzhalter 3">
            <a:extLst>
              <a:ext uri="{FF2B5EF4-FFF2-40B4-BE49-F238E27FC236}">
                <a16:creationId xmlns:a16="http://schemas.microsoft.com/office/drawing/2014/main" id="{BA48ACD1-585C-44BB-8DCB-22CD14899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97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1" y="281270"/>
            <a:ext cx="11374301" cy="719809"/>
          </a:xfrm>
        </p:spPr>
        <p:txBody>
          <a:bodyPr/>
          <a:lstStyle/>
          <a:p>
            <a:r>
              <a:rPr lang="de-CH" dirty="0"/>
              <a:t>Automation chemists’ admin is now reduced</a:t>
            </a:r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5D2DB5F9-9D4F-4CE2-884E-716D75C5A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45" name="Foliennummernplatzhalter 3">
            <a:extLst>
              <a:ext uri="{FF2B5EF4-FFF2-40B4-BE49-F238E27FC236}">
                <a16:creationId xmlns:a16="http://schemas.microsoft.com/office/drawing/2014/main" id="{8C863164-B9EA-4D0D-8792-7710BE6AA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11</a:t>
            </a:fld>
            <a:endParaRPr lang="de-DE" dirty="0"/>
          </a:p>
        </p:txBody>
      </p:sp>
      <p:sp>
        <p:nvSpPr>
          <p:cNvPr id="9" name="OTLSHAPE_SL_40313b9d699f4780938a7af75bd63ba8_BackgroundRectangle">
            <a:extLst>
              <a:ext uri="{FF2B5EF4-FFF2-40B4-BE49-F238E27FC236}">
                <a16:creationId xmlns:a16="http://schemas.microsoft.com/office/drawing/2014/main" id="{16D7A60D-0FD8-4B6F-8FBB-524B7FA982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7569" y="1914133"/>
            <a:ext cx="9080498" cy="1722286"/>
          </a:xfrm>
          <a:prstGeom prst="rect">
            <a:avLst/>
          </a:prstGeom>
          <a:solidFill>
            <a:schemeClr val="accent3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OTLSHAPE_SLT_5422fa6028bd4998aa6fca7c9a1e7762_Shape">
            <a:extLst>
              <a:ext uri="{FF2B5EF4-FFF2-40B4-BE49-F238E27FC236}">
                <a16:creationId xmlns:a16="http://schemas.microsoft.com/office/drawing/2014/main" id="{659BAF96-14B2-436C-AE16-4B4A5A6FABE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83919" y="2580286"/>
            <a:ext cx="1241908" cy="273931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OTLSHAPE_SL_b59a4b9218744485aae168b132f2619d_BackgroundRectangle">
            <a:extLst>
              <a:ext uri="{FF2B5EF4-FFF2-40B4-BE49-F238E27FC236}">
                <a16:creationId xmlns:a16="http://schemas.microsoft.com/office/drawing/2014/main" id="{1BD818ED-CC09-4A8F-8C41-D2F31C8A39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17569" y="3699187"/>
            <a:ext cx="9080498" cy="1428508"/>
          </a:xfrm>
          <a:prstGeom prst="rect">
            <a:avLst/>
          </a:prstGeom>
          <a:solidFill>
            <a:schemeClr val="accent6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OTLSHAPE_SLT_5422fa6028bd4998aa6fca7c9a1e7762_Shape">
            <a:extLst>
              <a:ext uri="{FF2B5EF4-FFF2-40B4-BE49-F238E27FC236}">
                <a16:creationId xmlns:a16="http://schemas.microsoft.com/office/drawing/2014/main" id="{96D6C240-C400-4587-BF09-A54F2A3D4D2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32388" y="3767318"/>
            <a:ext cx="1045955" cy="254746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OTLSHAPE_SLT_5422fa6028bd4998aa6fca7c9a1e7762_Title">
            <a:extLst>
              <a:ext uri="{FF2B5EF4-FFF2-40B4-BE49-F238E27FC236}">
                <a16:creationId xmlns:a16="http://schemas.microsoft.com/office/drawing/2014/main" id="{0EB7FF50-1847-4F5D-8F17-A9FD12B160A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80526" y="3767319"/>
            <a:ext cx="775624" cy="2910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Solid dosing</a:t>
            </a:r>
          </a:p>
        </p:txBody>
      </p:sp>
      <p:sp>
        <p:nvSpPr>
          <p:cNvPr id="14" name="OTLSHAPE_SLT_d3d06a3ad78c46a1a87d478b028144e3_Shape">
            <a:extLst>
              <a:ext uri="{FF2B5EF4-FFF2-40B4-BE49-F238E27FC236}">
                <a16:creationId xmlns:a16="http://schemas.microsoft.com/office/drawing/2014/main" id="{83EC961D-8BC0-41EC-BE2C-DF40D273B13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76939" y="4020122"/>
            <a:ext cx="476256" cy="268051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OTLSHAPE_SLT_5422fa6028bd4998aa6fca7c9a1e7762_Shape">
            <a:extLst>
              <a:ext uri="{FF2B5EF4-FFF2-40B4-BE49-F238E27FC236}">
                <a16:creationId xmlns:a16="http://schemas.microsoft.com/office/drawing/2014/main" id="{DC04FBD6-CB15-4DD6-952D-D58E4A25D5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240423" y="4529989"/>
            <a:ext cx="1804821" cy="298136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" name="OTLSHAPE_SLT_d3d06a3ad78c46a1a87d478b028144e3_Shape">
            <a:extLst>
              <a:ext uri="{FF2B5EF4-FFF2-40B4-BE49-F238E27FC236}">
                <a16:creationId xmlns:a16="http://schemas.microsoft.com/office/drawing/2014/main" id="{354120C4-FACF-4667-90D3-37B4C84D47A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58707" y="4282954"/>
            <a:ext cx="181716" cy="258022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7" name="OTLSHAPE_SL_40313b9d699f4780938a7af75bd63ba8_HeaderRectangle">
            <a:extLst>
              <a:ext uri="{FF2B5EF4-FFF2-40B4-BE49-F238E27FC236}">
                <a16:creationId xmlns:a16="http://schemas.microsoft.com/office/drawing/2014/main" id="{5DA25D1B-92F4-4EDD-A416-ABB6DEBBB7C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317569" y="1914134"/>
            <a:ext cx="889000" cy="1722286"/>
          </a:xfrm>
          <a:prstGeom prst="rect">
            <a:avLst/>
          </a:prstGeom>
          <a:solidFill>
            <a:schemeClr val="accent3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8" name="OTLSHAPE_SL_b59a4b9218744485aae168b132f2619d_HeaderRectangle">
            <a:extLst>
              <a:ext uri="{FF2B5EF4-FFF2-40B4-BE49-F238E27FC236}">
                <a16:creationId xmlns:a16="http://schemas.microsoft.com/office/drawing/2014/main" id="{58E05D04-8A38-4FA8-96B4-0D01E95A8AC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317569" y="3686488"/>
            <a:ext cx="889000" cy="1441207"/>
          </a:xfrm>
          <a:prstGeom prst="rect">
            <a:avLst/>
          </a:prstGeom>
          <a:solidFill>
            <a:schemeClr val="accent6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9" name="OTLSHAPE_G_00000000000000000000000000000000_ShapeBelow0">
            <a:extLst>
              <a:ext uri="{FF2B5EF4-FFF2-40B4-BE49-F238E27FC236}">
                <a16:creationId xmlns:a16="http://schemas.microsoft.com/office/drawing/2014/main" id="{60518B71-C06B-4BDE-AACD-C17E461455BD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3330898" y="1634864"/>
            <a:ext cx="0" cy="3492831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G_00000000000000000000000000000000_ShapeBelow1">
            <a:extLst>
              <a:ext uri="{FF2B5EF4-FFF2-40B4-BE49-F238E27FC236}">
                <a16:creationId xmlns:a16="http://schemas.microsoft.com/office/drawing/2014/main" id="{B644619A-CED4-4D11-90C7-312B30B1F3D6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4335689" y="1634864"/>
            <a:ext cx="0" cy="3492831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G_00000000000000000000000000000000_ShapeBelow2">
            <a:extLst>
              <a:ext uri="{FF2B5EF4-FFF2-40B4-BE49-F238E27FC236}">
                <a16:creationId xmlns:a16="http://schemas.microsoft.com/office/drawing/2014/main" id="{5A40DAD3-57BA-471B-ADA0-C3C0AD3013E8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5340480" y="1634864"/>
            <a:ext cx="0" cy="3492831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G_00000000000000000000000000000000_ShapeBelow3">
            <a:extLst>
              <a:ext uri="{FF2B5EF4-FFF2-40B4-BE49-F238E27FC236}">
                <a16:creationId xmlns:a16="http://schemas.microsoft.com/office/drawing/2014/main" id="{2742ED88-036F-486B-8C38-D15ED744D3B3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6347042" y="1634864"/>
            <a:ext cx="0" cy="3492831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G_00000000000000000000000000000000_ShapeBelow4">
            <a:extLst>
              <a:ext uri="{FF2B5EF4-FFF2-40B4-BE49-F238E27FC236}">
                <a16:creationId xmlns:a16="http://schemas.microsoft.com/office/drawing/2014/main" id="{4B864CD2-61F8-4621-8CB9-C6B6EB0667AB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7350063" y="1634864"/>
            <a:ext cx="0" cy="3492831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G_00000000000000000000000000000000_ShapeBelow5">
            <a:extLst>
              <a:ext uri="{FF2B5EF4-FFF2-40B4-BE49-F238E27FC236}">
                <a16:creationId xmlns:a16="http://schemas.microsoft.com/office/drawing/2014/main" id="{704FA671-928B-4699-84C2-7AD483FE95AD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8354854" y="1596226"/>
            <a:ext cx="0" cy="3531469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G_00000000000000000000000000000000_ShapeBelow6">
            <a:extLst>
              <a:ext uri="{FF2B5EF4-FFF2-40B4-BE49-F238E27FC236}">
                <a16:creationId xmlns:a16="http://schemas.microsoft.com/office/drawing/2014/main" id="{598DFBF0-2437-431E-BD6E-CBCFDF37BE35}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9359646" y="1634864"/>
            <a:ext cx="0" cy="3492831"/>
          </a:xfrm>
          <a:prstGeom prst="line">
            <a:avLst/>
          </a:prstGeom>
          <a:ln w="9525" cap="flat" cmpd="sng" algn="ctr">
            <a:solidFill>
              <a:schemeClr val="accent1">
                <a:alpha val="14902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SLT_38fd9963b2c94b4480c58d15120612bc_Shape">
            <a:extLst>
              <a:ext uri="{FF2B5EF4-FFF2-40B4-BE49-F238E27FC236}">
                <a16:creationId xmlns:a16="http://schemas.microsoft.com/office/drawing/2014/main" id="{FF0A8D09-30C3-4ABF-83C9-2F451EEA025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215020" y="2087116"/>
            <a:ext cx="211393" cy="187960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7" name="OTLSHAPE_SL_40313b9d699f4780938a7af75bd63ba8_Header">
            <a:extLst>
              <a:ext uri="{FF2B5EF4-FFF2-40B4-BE49-F238E27FC236}">
                <a16:creationId xmlns:a16="http://schemas.microsoft.com/office/drawing/2014/main" id="{D6A5BCD3-62F8-4D4A-978A-82A5E0F7995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317569" y="2726118"/>
            <a:ext cx="889000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rgbClr val="161C23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Computer work</a:t>
            </a:r>
          </a:p>
        </p:txBody>
      </p:sp>
      <p:sp>
        <p:nvSpPr>
          <p:cNvPr id="28" name="OTLSHAPE_SL_b59a4b9218744485aae168b132f2619d_Header">
            <a:extLst>
              <a:ext uri="{FF2B5EF4-FFF2-40B4-BE49-F238E27FC236}">
                <a16:creationId xmlns:a16="http://schemas.microsoft.com/office/drawing/2014/main" id="{13B56222-A0EE-466A-9160-40CB818ADCEE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317569" y="4348213"/>
            <a:ext cx="889000" cy="1828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rgbClr val="15345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Lab/Robots</a:t>
            </a:r>
          </a:p>
        </p:txBody>
      </p:sp>
      <p:sp>
        <p:nvSpPr>
          <p:cNvPr id="29" name="OTLSHAPE_SLT_38fd9963b2c94b4480c58d15120612bc_Title">
            <a:extLst>
              <a:ext uri="{FF2B5EF4-FFF2-40B4-BE49-F238E27FC236}">
                <a16:creationId xmlns:a16="http://schemas.microsoft.com/office/drawing/2014/main" id="{DAF5DCAA-41AE-40EA-818A-0FDEC07E4883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2160389" y="1868676"/>
            <a:ext cx="372501" cy="2336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b="1" dirty="0" err="1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eLN</a:t>
            </a:r>
            <a:endParaRPr lang="en-GB" sz="1100" b="1" dirty="0">
              <a:solidFill>
                <a:schemeClr val="dk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0" name="OTLSHAPE_SLT_1b734435bc554150ac9eeefea0da6dfb_Title">
            <a:extLst>
              <a:ext uri="{FF2B5EF4-FFF2-40B4-BE49-F238E27FC236}">
                <a16:creationId xmlns:a16="http://schemas.microsoft.com/office/drawing/2014/main" id="{F3606209-6868-4144-9C11-A9BD7270CC8D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2441370" y="2036989"/>
            <a:ext cx="963823" cy="335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Run </a:t>
            </a:r>
            <a:r>
              <a:rPr lang="en-GB" sz="1100" b="1" i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workflow</a:t>
            </a:r>
            <a:endParaRPr lang="en-GB" sz="1100" b="1" dirty="0">
              <a:solidFill>
                <a:schemeClr val="dk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1" name="OTLSHAPE_SLT_5422fa6028bd4998aa6fca7c9a1e7762_EndDate">
            <a:extLst>
              <a:ext uri="{FF2B5EF4-FFF2-40B4-BE49-F238E27FC236}">
                <a16:creationId xmlns:a16="http://schemas.microsoft.com/office/drawing/2014/main" id="{74228E85-DC84-4ED8-A24A-94822856C440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5216625" y="393495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1000" spc="-22">
              <a:solidFill>
                <a:schemeClr val="dk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2" name="OTLSHAPE_SLT_dffb66ebb5184240aa64b7c5b1840e3b_EndDate">
            <a:extLst>
              <a:ext uri="{FF2B5EF4-FFF2-40B4-BE49-F238E27FC236}">
                <a16:creationId xmlns:a16="http://schemas.microsoft.com/office/drawing/2014/main" id="{DEF3B315-10E9-48E4-BD0E-E940EDEE672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212871" y="433373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1000" spc="-22">
              <a:solidFill>
                <a:schemeClr val="dk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3" name="OTLSHAPE_SLT_dffb66ebb5184240aa64b7c5b1840e3b_Title">
            <a:extLst>
              <a:ext uri="{FF2B5EF4-FFF2-40B4-BE49-F238E27FC236}">
                <a16:creationId xmlns:a16="http://schemas.microsoft.com/office/drawing/2014/main" id="{D86D7166-0C3F-4363-B79C-40D6E2C7A5D0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606418" y="3701055"/>
            <a:ext cx="457200" cy="335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Liquid dosing</a:t>
            </a:r>
          </a:p>
        </p:txBody>
      </p:sp>
      <p:sp>
        <p:nvSpPr>
          <p:cNvPr id="34" name="OTLSHAPE_SLT_d3d06a3ad78c46a1a87d478b028144e3_EndDate">
            <a:extLst>
              <a:ext uri="{FF2B5EF4-FFF2-40B4-BE49-F238E27FC236}">
                <a16:creationId xmlns:a16="http://schemas.microsoft.com/office/drawing/2014/main" id="{37B2EBE6-E034-4BB8-8EBE-CA7C2842C9F7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316750" y="473251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1000" spc="-22">
              <a:solidFill>
                <a:schemeClr val="dk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6" name="OTLSHAPE_SLT_d3d06a3ad78c46a1a87d478b028144e3_Title">
            <a:extLst>
              <a:ext uri="{FF2B5EF4-FFF2-40B4-BE49-F238E27FC236}">
                <a16:creationId xmlns:a16="http://schemas.microsoft.com/office/drawing/2014/main" id="{C33CBEDA-3806-4625-B0F6-6E312DD76AA0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060156" y="3978138"/>
            <a:ext cx="342900" cy="335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Seal plate</a:t>
            </a:r>
          </a:p>
        </p:txBody>
      </p:sp>
      <p:sp>
        <p:nvSpPr>
          <p:cNvPr id="37" name="OTLSHAPE_SLT_0f71c8575e2a4558b816c4c784e1a208_EndDate">
            <a:extLst>
              <a:ext uri="{FF2B5EF4-FFF2-40B4-BE49-F238E27FC236}">
                <a16:creationId xmlns:a16="http://schemas.microsoft.com/office/drawing/2014/main" id="{3BF6BAFD-2A5A-4982-9DA2-9095901D8822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0331124" y="5131298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1000" spc="-22">
              <a:solidFill>
                <a:schemeClr val="dk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8" name="OTLSHAPE_SLT_dffb66ebb5184240aa64b7c5b1840e3b_EndDate">
            <a:extLst>
              <a:ext uri="{FF2B5EF4-FFF2-40B4-BE49-F238E27FC236}">
                <a16:creationId xmlns:a16="http://schemas.microsoft.com/office/drawing/2014/main" id="{D8621A46-55EB-4E6B-92FB-F1310385E6DF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6538205" y="4658858"/>
            <a:ext cx="45719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endParaRPr lang="en-GB" sz="1000" spc="-22">
              <a:solidFill>
                <a:schemeClr val="dk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9" name="OTLSHAPE_SLT_d3d06a3ad78c46a1a87d478b028144e3_Title">
            <a:extLst>
              <a:ext uri="{FF2B5EF4-FFF2-40B4-BE49-F238E27FC236}">
                <a16:creationId xmlns:a16="http://schemas.microsoft.com/office/drawing/2014/main" id="{71A08E26-27AC-4DEE-BE23-963582ADBA56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456479" y="4537927"/>
            <a:ext cx="1324891" cy="335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Run reaction</a:t>
            </a:r>
          </a:p>
        </p:txBody>
      </p:sp>
      <p:sp>
        <p:nvSpPr>
          <p:cNvPr id="40" name="OTLSHAPE_SLT_d3d06a3ad78c46a1a87d478b028144e3_Shape">
            <a:extLst>
              <a:ext uri="{FF2B5EF4-FFF2-40B4-BE49-F238E27FC236}">
                <a16:creationId xmlns:a16="http://schemas.microsoft.com/office/drawing/2014/main" id="{3072ECB0-0B41-4A72-8BDB-DF31F339A1F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6059448" y="4823959"/>
            <a:ext cx="530113" cy="261588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2" name="OTLSHAPE_SLT_dffb66ebb5184240aa64b7c5b1840e3b_Title">
            <a:extLst>
              <a:ext uri="{FF2B5EF4-FFF2-40B4-BE49-F238E27FC236}">
                <a16:creationId xmlns:a16="http://schemas.microsoft.com/office/drawing/2014/main" id="{BF1A2C16-8C2F-4D29-B787-5185976505A6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5873085" y="4447340"/>
            <a:ext cx="984563" cy="335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Take off reaction &amp; sample</a:t>
            </a:r>
          </a:p>
        </p:txBody>
      </p:sp>
      <p:sp>
        <p:nvSpPr>
          <p:cNvPr id="44" name="OTLSHAPE_SLT_d3d06a3ad78c46a1a87d478b028144e3_Shape">
            <a:extLst>
              <a:ext uri="{FF2B5EF4-FFF2-40B4-BE49-F238E27FC236}">
                <a16:creationId xmlns:a16="http://schemas.microsoft.com/office/drawing/2014/main" id="{858E9F65-F498-42C9-8DE0-7089EF823481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7801339" y="2863084"/>
            <a:ext cx="530113" cy="263161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6" name="OTLSHAPE_SLT_dffb66ebb5184240aa64b7c5b1840e3b_Title">
            <a:extLst>
              <a:ext uri="{FF2B5EF4-FFF2-40B4-BE49-F238E27FC236}">
                <a16:creationId xmlns:a16="http://schemas.microsoft.com/office/drawing/2014/main" id="{30D9257A-0FAD-4DAC-9846-4C1641AE3E9E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851355" y="2558478"/>
            <a:ext cx="837993" cy="335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Batch process &amp; report</a:t>
            </a:r>
          </a:p>
        </p:txBody>
      </p:sp>
      <p:sp>
        <p:nvSpPr>
          <p:cNvPr id="47" name="OTLSHAPE_SLT_5422fa6028bd4998aa6fca7c9a1e7762_Shape">
            <a:extLst>
              <a:ext uri="{FF2B5EF4-FFF2-40B4-BE49-F238E27FC236}">
                <a16:creationId xmlns:a16="http://schemas.microsoft.com/office/drawing/2014/main" id="{576F1E05-0D38-4AE8-AB4B-E8CA30DD9E9A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2432767" y="2279092"/>
            <a:ext cx="45719" cy="298136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8" name="OTLSHAPE_SLT_1b734435bc554150ac9eeefea0da6dfb_Title">
            <a:extLst>
              <a:ext uri="{FF2B5EF4-FFF2-40B4-BE49-F238E27FC236}">
                <a16:creationId xmlns:a16="http://schemas.microsoft.com/office/drawing/2014/main" id="{15720D1D-6580-465B-A589-185822F24548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8344547" y="2877994"/>
            <a:ext cx="963823" cy="335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b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Run </a:t>
            </a:r>
            <a:r>
              <a:rPr lang="en-GB" sz="1100" b="1" i="1" dirty="0">
                <a:solidFill>
                  <a:schemeClr val="dk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tidy</a:t>
            </a:r>
            <a:endParaRPr lang="en-GB" sz="1100" b="1" dirty="0">
              <a:solidFill>
                <a:schemeClr val="dk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9" name="OTLSHAPE_SLT_5422fa6028bd4998aa6fca7c9a1e7762_Shape">
            <a:extLst>
              <a:ext uri="{FF2B5EF4-FFF2-40B4-BE49-F238E27FC236}">
                <a16:creationId xmlns:a16="http://schemas.microsoft.com/office/drawing/2014/main" id="{D45E562B-023D-469A-95AE-F59DADF32236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8335944" y="3200708"/>
            <a:ext cx="45719" cy="298136"/>
          </a:xfrm>
          <a:prstGeom prst="round2DiagRect">
            <a:avLst>
              <a:gd name="adj1" fmla="val 100000"/>
              <a:gd name="adj2" fmla="val 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0" name="OTLSHAPE_SLT_d3d06a3ad78c46a1a87d478b028144e3_Title">
            <a:extLst>
              <a:ext uri="{FF2B5EF4-FFF2-40B4-BE49-F238E27FC236}">
                <a16:creationId xmlns:a16="http://schemas.microsoft.com/office/drawing/2014/main" id="{DFD49DE2-5AE4-4EC8-BD6E-D23D3489F8C8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6648841" y="2561593"/>
            <a:ext cx="1125690" cy="3352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LC-MS analysis</a:t>
            </a:r>
          </a:p>
        </p:txBody>
      </p:sp>
      <p:sp>
        <p:nvSpPr>
          <p:cNvPr id="51" name="OTLSHAPE_TB_00000000000000000000000000000000_ScaleContainer">
            <a:extLst>
              <a:ext uri="{FF2B5EF4-FFF2-40B4-BE49-F238E27FC236}">
                <a16:creationId xmlns:a16="http://schemas.microsoft.com/office/drawing/2014/main" id="{D4D649CC-69DE-4B88-81EC-27E37BC1CE7A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2161018" y="1253865"/>
            <a:ext cx="8237049" cy="381000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TLSHAPE_TB_00000000000000000000000000000000_TimescaleInterval1">
            <a:extLst>
              <a:ext uri="{FF2B5EF4-FFF2-40B4-BE49-F238E27FC236}">
                <a16:creationId xmlns:a16="http://schemas.microsoft.com/office/drawing/2014/main" id="{BCDB2754-DC86-4D2B-B63F-5C2DE172AFB6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2389618" y="1352925"/>
            <a:ext cx="361574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3" name="OTLSHAPE_TB_00000000000000000000000000000000_TimescaleInterval2">
            <a:extLst>
              <a:ext uri="{FF2B5EF4-FFF2-40B4-BE49-F238E27FC236}">
                <a16:creationId xmlns:a16="http://schemas.microsoft.com/office/drawing/2014/main" id="{962B9DB5-1AD2-41FB-B159-51BD1EDAF281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3394410" y="1352925"/>
            <a:ext cx="80022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4" name="OTLSHAPE_TB_00000000000000000000000000000000_TimescaleInterval3">
            <a:extLst>
              <a:ext uri="{FF2B5EF4-FFF2-40B4-BE49-F238E27FC236}">
                <a16:creationId xmlns:a16="http://schemas.microsoft.com/office/drawing/2014/main" id="{A5D81584-CB1D-4CCF-9A9D-4AC612417ACB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4399201" y="1352925"/>
            <a:ext cx="80022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5" name="OTLSHAPE_TB_00000000000000000000000000000000_TimescaleInterval4">
            <a:extLst>
              <a:ext uri="{FF2B5EF4-FFF2-40B4-BE49-F238E27FC236}">
                <a16:creationId xmlns:a16="http://schemas.microsoft.com/office/drawing/2014/main" id="{97AB4164-6CB9-4D3F-A1A1-902DA1D3801A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5403992" y="1352925"/>
            <a:ext cx="80022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6" name="OTLSHAPE_TB_00000000000000000000000000000000_TimescaleInterval5">
            <a:extLst>
              <a:ext uri="{FF2B5EF4-FFF2-40B4-BE49-F238E27FC236}">
                <a16:creationId xmlns:a16="http://schemas.microsoft.com/office/drawing/2014/main" id="{52E62F6B-DCCD-4466-9D5F-EBDE37CD96DD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6408783" y="1352925"/>
            <a:ext cx="80022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7" name="OTLSHAPE_TB_00000000000000000000000000000000_TimescaleInterval6">
            <a:extLst>
              <a:ext uri="{FF2B5EF4-FFF2-40B4-BE49-F238E27FC236}">
                <a16:creationId xmlns:a16="http://schemas.microsoft.com/office/drawing/2014/main" id="{EA21D2A9-660E-4F59-8C8E-E3EDBDFBE61C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7413575" y="1352925"/>
            <a:ext cx="80022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8" name="OTLSHAPE_TB_00000000000000000000000000000000_TimescaleInterval7">
            <a:extLst>
              <a:ext uri="{FF2B5EF4-FFF2-40B4-BE49-F238E27FC236}">
                <a16:creationId xmlns:a16="http://schemas.microsoft.com/office/drawing/2014/main" id="{A0F7D543-BBC0-41A9-8BC6-9B186D454A59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8418366" y="1352925"/>
            <a:ext cx="80022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9" name="OTLSHAPE_TB_00000000000000000000000000000000_TimescaleInterval8">
            <a:extLst>
              <a:ext uri="{FF2B5EF4-FFF2-40B4-BE49-F238E27FC236}">
                <a16:creationId xmlns:a16="http://schemas.microsoft.com/office/drawing/2014/main" id="{FFD32FF9-8719-40C9-A71E-929CC33A9493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9423157" y="1352925"/>
            <a:ext cx="80022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200" spc="-26" dirty="0">
              <a:solidFill>
                <a:schemeClr val="lt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46985D-49B4-404E-B8BC-1CB630E333F5}"/>
              </a:ext>
            </a:extLst>
          </p:cNvPr>
          <p:cNvGrpSpPr/>
          <p:nvPr/>
        </p:nvGrpSpPr>
        <p:grpSpPr>
          <a:xfrm>
            <a:off x="8530920" y="184549"/>
            <a:ext cx="2343511" cy="1024683"/>
            <a:chOff x="7004260" y="112542"/>
            <a:chExt cx="2343511" cy="102468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FFAC630-EEFE-49D7-BF0D-70B3ACB48301}"/>
                </a:ext>
              </a:extLst>
            </p:cNvPr>
            <p:cNvSpPr/>
            <p:nvPr/>
          </p:nvSpPr>
          <p:spPr>
            <a:xfrm>
              <a:off x="7004260" y="112542"/>
              <a:ext cx="1788048" cy="10246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D7DF4E5-8A4B-48E2-953C-B8F8BF20579B}"/>
                </a:ext>
              </a:extLst>
            </p:cNvPr>
            <p:cNvGrpSpPr/>
            <p:nvPr/>
          </p:nvGrpSpPr>
          <p:grpSpPr>
            <a:xfrm>
              <a:off x="7099172" y="225221"/>
              <a:ext cx="2248599" cy="855159"/>
              <a:chOff x="1340312" y="5556026"/>
              <a:chExt cx="2248599" cy="855159"/>
            </a:xfrm>
          </p:grpSpPr>
          <p:sp>
            <p:nvSpPr>
              <p:cNvPr id="70" name="OTLSHAPE_SLT_b2d5203a0c684b52821e28dc8a3bae72_Shape">
                <a:extLst>
                  <a:ext uri="{FF2B5EF4-FFF2-40B4-BE49-F238E27FC236}">
                    <a16:creationId xmlns:a16="http://schemas.microsoft.com/office/drawing/2014/main" id="{386BD38D-AD28-44AA-87EB-D72F14145501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1349127" y="5560604"/>
                <a:ext cx="744111" cy="244830"/>
              </a:xfrm>
              <a:prstGeom prst="round2DiagRect">
                <a:avLst>
                  <a:gd name="adj1" fmla="val 100000"/>
                  <a:gd name="adj2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71" name="OTLSHAPE_SLT_b2d5203a0c684b52821e28dc8a3bae72_Title">
                <a:extLst>
                  <a:ext uri="{FF2B5EF4-FFF2-40B4-BE49-F238E27FC236}">
                    <a16:creationId xmlns:a16="http://schemas.microsoft.com/office/drawing/2014/main" id="{3A7589F8-D27D-46DA-BA5F-CCE0B149DDFB}"/>
                  </a:ext>
                </a:extLst>
              </p:cNvPr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2181570" y="5556026"/>
                <a:ext cx="1407341" cy="24483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r>
                  <a:rPr lang="en-GB" sz="1100" b="1" dirty="0">
                    <a:solidFill>
                      <a:schemeClr val="dk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Writing files</a:t>
                </a:r>
              </a:p>
            </p:txBody>
          </p:sp>
          <p:sp>
            <p:nvSpPr>
              <p:cNvPr id="72" name="OTLSHAPE_SLT_b2d5203a0c684b52821e28dc8a3bae72_Title">
                <a:extLst>
                  <a:ext uri="{FF2B5EF4-FFF2-40B4-BE49-F238E27FC236}">
                    <a16:creationId xmlns:a16="http://schemas.microsoft.com/office/drawing/2014/main" id="{FE732553-6AF3-4D8F-9A34-3993923449ED}"/>
                  </a:ext>
                </a:extLst>
              </p:cNvPr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2181570" y="5856579"/>
                <a:ext cx="1407341" cy="24483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r>
                  <a:rPr lang="en-GB" sz="1100" b="1" dirty="0">
                    <a:solidFill>
                      <a:schemeClr val="dk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Automation</a:t>
                </a:r>
              </a:p>
            </p:txBody>
          </p:sp>
          <p:sp>
            <p:nvSpPr>
              <p:cNvPr id="73" name="OTLSHAPE_SLT_b2d5203a0c684b52821e28dc8a3bae72_Title">
                <a:extLst>
                  <a:ext uri="{FF2B5EF4-FFF2-40B4-BE49-F238E27FC236}">
                    <a16:creationId xmlns:a16="http://schemas.microsoft.com/office/drawing/2014/main" id="{F0387DDF-665F-458C-BAB8-9036C6DB1F06}"/>
                  </a:ext>
                </a:extLst>
              </p:cNvPr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2181570" y="6148024"/>
                <a:ext cx="1407341" cy="24483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r>
                  <a:rPr lang="en-GB" sz="1100" b="1" dirty="0">
                    <a:solidFill>
                      <a:schemeClr val="dk1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Manual work</a:t>
                </a:r>
              </a:p>
            </p:txBody>
          </p:sp>
          <p:sp>
            <p:nvSpPr>
              <p:cNvPr id="74" name="OTLSHAPE_SLT_5422fa6028bd4998aa6fca7c9a1e7762_Shape">
                <a:extLst>
                  <a:ext uri="{FF2B5EF4-FFF2-40B4-BE49-F238E27FC236}">
                    <a16:creationId xmlns:a16="http://schemas.microsoft.com/office/drawing/2014/main" id="{5AC5FB67-9800-400B-8FC3-15F2E5CC30B6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1340312" y="5854314"/>
                <a:ext cx="744111" cy="244830"/>
              </a:xfrm>
              <a:prstGeom prst="round2DiagRect">
                <a:avLst>
                  <a:gd name="adj1" fmla="val 100000"/>
                  <a:gd name="adj2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75" name="OTLSHAPE_SLT_d3d06a3ad78c46a1a87d478b028144e3_Shape">
                <a:extLst>
                  <a:ext uri="{FF2B5EF4-FFF2-40B4-BE49-F238E27FC236}">
                    <a16:creationId xmlns:a16="http://schemas.microsoft.com/office/drawing/2014/main" id="{B0093142-D341-4FCE-95AB-465D85C677B2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340312" y="6148024"/>
                <a:ext cx="710879" cy="263161"/>
              </a:xfrm>
              <a:prstGeom prst="round2DiagRect">
                <a:avLst>
                  <a:gd name="adj1" fmla="val 100000"/>
                  <a:gd name="adj2" fmla="val 0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65100" h="12700"/>
              </a:sp3d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DB4398C4-A6EA-4F6E-8EEB-24B6AACDF566}"/>
              </a:ext>
            </a:extLst>
          </p:cNvPr>
          <p:cNvSpPr txBox="1"/>
          <p:nvPr/>
        </p:nvSpPr>
        <p:spPr>
          <a:xfrm>
            <a:off x="2425781" y="1311042"/>
            <a:ext cx="78196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n-GB" sz="1800" dirty="0">
                <a:solidFill>
                  <a:schemeClr val="bg1"/>
                </a:solidFill>
              </a:rPr>
              <a:t>New, streamlined workflow</a:t>
            </a:r>
          </a:p>
        </p:txBody>
      </p:sp>
    </p:spTree>
    <p:extLst>
      <p:ext uri="{BB962C8B-B14F-4D97-AF65-F5344CB8AC3E}">
        <p14:creationId xmlns:p14="http://schemas.microsoft.com/office/powerpoint/2010/main" val="4606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3808A2B-5CEB-4425-9797-A1AFB9BE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60648"/>
            <a:ext cx="11377264" cy="719996"/>
          </a:xfrm>
        </p:spPr>
        <p:txBody>
          <a:bodyPr/>
          <a:lstStyle/>
          <a:p>
            <a:r>
              <a:rPr lang="en-US" dirty="0"/>
              <a:t>Some hard-won advice…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EFCE07C-5049-4699-B176-3EA83C68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76" y="980644"/>
            <a:ext cx="10709621" cy="169213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799" b="1" kern="0" dirty="0">
                <a:solidFill>
                  <a:srgbClr val="4E77C6"/>
                </a:solidFill>
                <a:latin typeface="+mj-lt"/>
                <a:cs typeface="Dubai" panose="020B0503030403030204" pitchFamily="34" charset="-78"/>
              </a:rPr>
              <a:t>The road less travelled</a:t>
            </a:r>
          </a:p>
          <a:p>
            <a:r>
              <a:rPr lang="en-US" sz="1799" kern="0" dirty="0">
                <a:latin typeface="+mj-lt"/>
                <a:cs typeface="Dubai" panose="020B0503030403030204" pitchFamily="34" charset="-78"/>
              </a:rPr>
              <a:t>Custom, niche middleware development</a:t>
            </a:r>
          </a:p>
          <a:p>
            <a:r>
              <a:rPr lang="en-US" sz="1799" kern="0" dirty="0">
                <a:latin typeface="+mj-lt"/>
                <a:cs typeface="Dubai" panose="020B0503030403030204" pitchFamily="34" charset="-78"/>
              </a:rPr>
              <a:t>A go-between is required: lots of medium/shallow domain knowledge</a:t>
            </a:r>
          </a:p>
          <a:p>
            <a:r>
              <a:rPr lang="en-US" kern="0" dirty="0">
                <a:latin typeface="+mj-lt"/>
                <a:cs typeface="Dubai" panose="020B0503030403030204" pitchFamily="34" charset="-78"/>
              </a:rPr>
              <a:t>Variable time commitment</a:t>
            </a:r>
            <a:endParaRPr lang="en-US" sz="1799" kern="0" dirty="0">
              <a:latin typeface="+mj-lt"/>
              <a:cs typeface="Dubai" panose="020B0503030403030204" pitchFamily="34" charset="-78"/>
            </a:endParaRPr>
          </a:p>
          <a:p>
            <a:r>
              <a:rPr lang="en-US" kern="0" dirty="0">
                <a:latin typeface="+mj-lt"/>
                <a:cs typeface="Dubai" panose="020B0503030403030204" pitchFamily="34" charset="-78"/>
              </a:rPr>
              <a:t>Most chemists are not (currently) trained in data science</a:t>
            </a:r>
            <a:endParaRPr lang="en-US" sz="1799" kern="0" dirty="0">
              <a:latin typeface="+mj-lt"/>
              <a:cs typeface="Dubai" panose="020B0503030403030204" pitchFamily="34" charset="-78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3A508F-4ECF-4A41-BACC-B2632BCBF49F}"/>
              </a:ext>
            </a:extLst>
          </p:cNvPr>
          <p:cNvSpPr txBox="1">
            <a:spLocks/>
          </p:cNvSpPr>
          <p:nvPr/>
        </p:nvSpPr>
        <p:spPr>
          <a:xfrm>
            <a:off x="838200" y="1146220"/>
            <a:ext cx="10515600" cy="55951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7914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5827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3741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1654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39568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384" indent="-171399" algn="l" defTabSz="68559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1" indent="-171399" algn="l" defTabSz="68559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78" indent="-171399" algn="l" defTabSz="68559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76" indent="-171399" algn="l" defTabSz="68559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prstClr val="black"/>
              </a:solidFill>
              <a:latin typeface="+mj-lt"/>
              <a:cs typeface="Dubai" panose="020B050303040303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0619F0-A0B8-4047-A3F4-F6B8DDE23943}"/>
              </a:ext>
            </a:extLst>
          </p:cNvPr>
          <p:cNvGrpSpPr/>
          <p:nvPr/>
        </p:nvGrpSpPr>
        <p:grpSpPr>
          <a:xfrm>
            <a:off x="7581199" y="568949"/>
            <a:ext cx="4178106" cy="4152041"/>
            <a:chOff x="7388914" y="714238"/>
            <a:chExt cx="4178106" cy="415204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C16B58-EB53-4D3C-80B1-0829AD7E60EB}"/>
                </a:ext>
              </a:extLst>
            </p:cNvPr>
            <p:cNvSpPr/>
            <p:nvPr/>
          </p:nvSpPr>
          <p:spPr>
            <a:xfrm>
              <a:off x="7755480" y="1176868"/>
              <a:ext cx="2992430" cy="2992430"/>
            </a:xfrm>
            <a:prstGeom prst="ellipse">
              <a:avLst/>
            </a:prstGeom>
            <a:solidFill>
              <a:srgbClr val="CDD8E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172369-2F09-48AC-9A34-B9155C7CC070}"/>
                </a:ext>
              </a:extLst>
            </p:cNvPr>
            <p:cNvGrpSpPr/>
            <p:nvPr/>
          </p:nvGrpSpPr>
          <p:grpSpPr>
            <a:xfrm>
              <a:off x="10117020" y="1839463"/>
              <a:ext cx="1450000" cy="1393963"/>
              <a:chOff x="6509738" y="3957757"/>
              <a:chExt cx="1450000" cy="1393963"/>
            </a:xfrm>
          </p:grpSpPr>
          <p:sp>
            <p:nvSpPr>
              <p:cNvPr id="25" name="Rounded Rectangle 13">
                <a:extLst>
                  <a:ext uri="{FF2B5EF4-FFF2-40B4-BE49-F238E27FC236}">
                    <a16:creationId xmlns:a16="http://schemas.microsoft.com/office/drawing/2014/main" id="{B4C665F6-10F8-40E9-8B86-25214EB0FD6C}"/>
                  </a:ext>
                </a:extLst>
              </p:cNvPr>
              <p:cNvSpPr/>
              <p:nvPr/>
            </p:nvSpPr>
            <p:spPr bwMode="auto">
              <a:xfrm>
                <a:off x="6509738" y="3957757"/>
                <a:ext cx="1440161" cy="1393963"/>
              </a:xfrm>
              <a:prstGeom prst="roundRect">
                <a:avLst>
                  <a:gd name="adj" fmla="val 50000"/>
                </a:avLst>
              </a:prstGeom>
              <a:solidFill>
                <a:srgbClr val="4E77C6"/>
              </a:solidFill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85750" indent="-285750" defTabSz="957263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buFont typeface="Arial" charset="0"/>
                  <a:buChar char="●"/>
                </a:pPr>
                <a:endParaRPr lang="en-GB" sz="1800" kern="0" dirty="0" err="1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FF8BB8-3E08-40F1-A3D1-2FD880FB4B2A}"/>
                  </a:ext>
                </a:extLst>
              </p:cNvPr>
              <p:cNvSpPr txBox="1"/>
              <p:nvPr/>
            </p:nvSpPr>
            <p:spPr>
              <a:xfrm>
                <a:off x="6519577" y="4354655"/>
                <a:ext cx="1440161" cy="55399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5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Dubai" panose="020B0503030403030204" pitchFamily="34" charset="-78"/>
                  </a:rPr>
                  <a:t>data</a:t>
                </a:r>
                <a:br>
                  <a:rPr lang="en-GB" sz="145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Dubai" panose="020B0503030403030204" pitchFamily="34" charset="-78"/>
                  </a:rPr>
                </a:br>
                <a:r>
                  <a:rPr lang="en-GB" sz="145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Dubai" panose="020B0503030403030204" pitchFamily="34" charset="-78"/>
                  </a:rPr>
                  <a:t>freedom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61713B3-B2E3-4AC4-AE09-DBF0D0CE4891}"/>
                </a:ext>
              </a:extLst>
            </p:cNvPr>
            <p:cNvGrpSpPr/>
            <p:nvPr/>
          </p:nvGrpSpPr>
          <p:grpSpPr>
            <a:xfrm>
              <a:off x="7868698" y="3472316"/>
              <a:ext cx="1488397" cy="1393963"/>
              <a:chOff x="9694815" y="2612385"/>
              <a:chExt cx="1488397" cy="1393963"/>
            </a:xfrm>
          </p:grpSpPr>
          <p:sp>
            <p:nvSpPr>
              <p:cNvPr id="28" name="Rounded Rectangle 13">
                <a:extLst>
                  <a:ext uri="{FF2B5EF4-FFF2-40B4-BE49-F238E27FC236}">
                    <a16:creationId xmlns:a16="http://schemas.microsoft.com/office/drawing/2014/main" id="{E6F0261C-FCD9-412E-BC43-7773A96E9A2D}"/>
                  </a:ext>
                </a:extLst>
              </p:cNvPr>
              <p:cNvSpPr/>
              <p:nvPr/>
            </p:nvSpPr>
            <p:spPr bwMode="auto">
              <a:xfrm>
                <a:off x="9694815" y="2612385"/>
                <a:ext cx="1440161" cy="1393963"/>
              </a:xfrm>
              <a:prstGeom prst="roundRect">
                <a:avLst>
                  <a:gd name="adj" fmla="val 50000"/>
                </a:avLst>
              </a:prstGeom>
              <a:solidFill>
                <a:srgbClr val="9D2022"/>
              </a:solidFill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85750" indent="-285750" defTabSz="957263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buFont typeface="Arial" charset="0"/>
                  <a:buChar char="●"/>
                </a:pPr>
                <a:endParaRPr lang="en-GB" sz="1800" kern="0" dirty="0" err="1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ABDC923-F660-4156-A0F5-827EE67AC58F}"/>
                  </a:ext>
                </a:extLst>
              </p:cNvPr>
              <p:cNvSpPr txBox="1"/>
              <p:nvPr/>
            </p:nvSpPr>
            <p:spPr>
              <a:xfrm>
                <a:off x="9704654" y="3151630"/>
                <a:ext cx="1478558" cy="31547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5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Dubai" panose="020B0503030403030204" pitchFamily="34" charset="-78"/>
                  </a:rPr>
                  <a:t>communication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AEF7D9A-CA2A-4E4F-B40C-1E6F77885519}"/>
                </a:ext>
              </a:extLst>
            </p:cNvPr>
            <p:cNvGrpSpPr/>
            <p:nvPr/>
          </p:nvGrpSpPr>
          <p:grpSpPr>
            <a:xfrm>
              <a:off x="7388914" y="714238"/>
              <a:ext cx="1440161" cy="1393963"/>
              <a:chOff x="189754" y="1963029"/>
              <a:chExt cx="1440161" cy="1393963"/>
            </a:xfrm>
          </p:grpSpPr>
          <p:sp>
            <p:nvSpPr>
              <p:cNvPr id="31" name="Rounded Rectangle 13">
                <a:extLst>
                  <a:ext uri="{FF2B5EF4-FFF2-40B4-BE49-F238E27FC236}">
                    <a16:creationId xmlns:a16="http://schemas.microsoft.com/office/drawing/2014/main" id="{2DE93114-7ECB-4E3B-A4CD-9CB212349C80}"/>
                  </a:ext>
                </a:extLst>
              </p:cNvPr>
              <p:cNvSpPr/>
              <p:nvPr/>
            </p:nvSpPr>
            <p:spPr bwMode="auto">
              <a:xfrm>
                <a:off x="189754" y="1963029"/>
                <a:ext cx="1440161" cy="1393963"/>
              </a:xfrm>
              <a:prstGeom prst="roundRect">
                <a:avLst>
                  <a:gd name="adj" fmla="val 50000"/>
                </a:avLst>
              </a:prstGeom>
              <a:solidFill>
                <a:srgbClr val="F59652"/>
              </a:solidFill>
              <a:ln w="635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85750" indent="-285750" defTabSz="957263" fontAlgn="auto">
                  <a:spcBef>
                    <a:spcPts val="0"/>
                  </a:spcBef>
                  <a:spcAft>
                    <a:spcPts val="600"/>
                  </a:spcAft>
                  <a:buClr>
                    <a:srgbClr val="5F7800"/>
                  </a:buClr>
                  <a:buFont typeface="Arial" charset="0"/>
                  <a:buChar char="●"/>
                </a:pPr>
                <a:endParaRPr lang="en-GB" sz="1800" kern="0" dirty="0" err="1">
                  <a:solidFill>
                    <a:srgbClr val="626469"/>
                  </a:solidFill>
                  <a:latin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5307FF-1BC4-42B4-BED1-B24EB0E260B6}"/>
                  </a:ext>
                </a:extLst>
              </p:cNvPr>
              <p:cNvSpPr txBox="1"/>
              <p:nvPr/>
            </p:nvSpPr>
            <p:spPr>
              <a:xfrm>
                <a:off x="229477" y="2367622"/>
                <a:ext cx="1360714" cy="53860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50" dirty="0">
                    <a:solidFill>
                      <a:prstClr val="white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Dubai" panose="020B0503030403030204" pitchFamily="34" charset="-78"/>
                  </a:rPr>
                  <a:t>data management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287AE2-4939-4462-A94A-E8FB7F7D91AE}"/>
                </a:ext>
              </a:extLst>
            </p:cNvPr>
            <p:cNvSpPr txBox="1"/>
            <p:nvPr/>
          </p:nvSpPr>
          <p:spPr>
            <a:xfrm>
              <a:off x="8612897" y="2412652"/>
              <a:ext cx="1213685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Dubai" panose="020B0503030403030204" pitchFamily="34" charset="-78"/>
                </a:rPr>
                <a:t>The future is…</a:t>
              </a:r>
            </a:p>
          </p:txBody>
        </p:sp>
      </p:grpSp>
      <p:sp>
        <p:nvSpPr>
          <p:cNvPr id="34" name="Rounded Rectangle 15">
            <a:extLst>
              <a:ext uri="{FF2B5EF4-FFF2-40B4-BE49-F238E27FC236}">
                <a16:creationId xmlns:a16="http://schemas.microsoft.com/office/drawing/2014/main" id="{ACA01E7A-8CEF-47CD-A86D-12D87BBA8A9D}"/>
              </a:ext>
            </a:extLst>
          </p:cNvPr>
          <p:cNvSpPr/>
          <p:nvPr/>
        </p:nvSpPr>
        <p:spPr bwMode="auto">
          <a:xfrm>
            <a:off x="1427915" y="2868190"/>
            <a:ext cx="4629640" cy="3181409"/>
          </a:xfrm>
          <a:prstGeom prst="roundRect">
            <a:avLst/>
          </a:prstGeom>
          <a:solidFill>
            <a:srgbClr val="CDD8EF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GB" sz="1799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DFFA1F8D-EF40-448A-A296-C348C79F6978}"/>
              </a:ext>
            </a:extLst>
          </p:cNvPr>
          <p:cNvSpPr txBox="1">
            <a:spLocks/>
          </p:cNvSpPr>
          <p:nvPr/>
        </p:nvSpPr>
        <p:spPr>
          <a:xfrm>
            <a:off x="1674060" y="3061840"/>
            <a:ext cx="4256133" cy="278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7914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5827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3741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1654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39568" indent="-287914" algn="l" defTabSz="685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384" indent="-171399" algn="l" defTabSz="68559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1" indent="-171399" algn="l" defTabSz="68559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78" indent="-171399" algn="l" defTabSz="68559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76" indent="-171399" algn="l" defTabSz="68559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US" b="1" kern="0" dirty="0">
                <a:solidFill>
                  <a:srgbClr val="4E77C6"/>
                </a:solidFill>
                <a:latin typeface="+mj-lt"/>
                <a:cs typeface="Dubai" panose="020B0503030403030204" pitchFamily="34" charset="-78"/>
              </a:rPr>
              <a:t>Smoothing the path to change</a:t>
            </a:r>
          </a:p>
          <a:p>
            <a:pPr marL="342900" indent="-342900" fontAlgn="auto">
              <a:buFont typeface="+mj-lt"/>
              <a:buAutoNum type="arabicPeriod"/>
            </a:pPr>
            <a:r>
              <a:rPr lang="en-US" sz="1600" kern="0" dirty="0">
                <a:latin typeface="+mj-lt"/>
                <a:cs typeface="Dubai" panose="020B0503030403030204" pitchFamily="34" charset="-78"/>
              </a:rPr>
              <a:t>Automatic data collection</a:t>
            </a:r>
          </a:p>
          <a:p>
            <a:pPr marL="342900" indent="-342900" fontAlgn="auto">
              <a:buFont typeface="+mj-lt"/>
              <a:buAutoNum type="arabicPeriod"/>
            </a:pPr>
            <a:r>
              <a:rPr lang="en-US" sz="1600" kern="0" dirty="0">
                <a:latin typeface="+mj-lt"/>
                <a:cs typeface="Dubai" panose="020B0503030403030204" pitchFamily="34" charset="-78"/>
              </a:rPr>
              <a:t>Find a broad network, fast</a:t>
            </a:r>
            <a:br>
              <a:rPr lang="en-US" sz="1600" kern="0" dirty="0">
                <a:latin typeface="+mj-lt"/>
                <a:cs typeface="Dubai" panose="020B0503030403030204" pitchFamily="34" charset="-78"/>
              </a:rPr>
            </a:br>
            <a:endParaRPr lang="en-US" sz="1600" kern="0" dirty="0">
              <a:latin typeface="+mj-lt"/>
              <a:cs typeface="Dubai" panose="020B0503030403030204" pitchFamily="34" charset="-78"/>
            </a:endParaRPr>
          </a:p>
          <a:p>
            <a:pPr marL="342900" indent="-342900" fontAlgn="auto">
              <a:buFont typeface="+mj-lt"/>
              <a:buAutoNum type="arabicPeriod"/>
            </a:pPr>
            <a:r>
              <a:rPr lang="en-US" sz="1600" kern="0" dirty="0">
                <a:latin typeface="+mj-lt"/>
                <a:cs typeface="Dubai" panose="020B0503030403030204" pitchFamily="34" charset="-78"/>
              </a:rPr>
              <a:t>Be clear on your applicability domain</a:t>
            </a:r>
          </a:p>
          <a:p>
            <a:pPr marL="342900" indent="-342900" fontAlgn="auto">
              <a:buFont typeface="+mj-lt"/>
              <a:buAutoNum type="arabicPeriod"/>
            </a:pPr>
            <a:r>
              <a:rPr lang="en-US" sz="1600" kern="0" dirty="0">
                <a:latin typeface="+mj-lt"/>
                <a:cs typeface="Dubai" panose="020B0503030403030204" pitchFamily="34" charset="-78"/>
              </a:rPr>
              <a:t>Make things easy for your users</a:t>
            </a:r>
          </a:p>
          <a:p>
            <a:pPr marL="342900" indent="-342900" fontAlgn="auto">
              <a:buFont typeface="+mj-lt"/>
              <a:buAutoNum type="arabicPeriod"/>
            </a:pPr>
            <a:r>
              <a:rPr lang="en-US" sz="1600" kern="0" dirty="0">
                <a:latin typeface="+mj-lt"/>
                <a:cs typeface="Dubai" panose="020B0503030403030204" pitchFamily="34" charset="-78"/>
              </a:rPr>
              <a:t>Repeatedly assess and demonstrate value</a:t>
            </a:r>
          </a:p>
          <a:p>
            <a:pPr marL="342900" indent="-342900" fontAlgn="auto">
              <a:buFont typeface="+mj-lt"/>
              <a:buAutoNum type="arabicPeriod"/>
            </a:pPr>
            <a:r>
              <a:rPr lang="en-US" sz="1600" kern="0" dirty="0">
                <a:latin typeface="+mj-lt"/>
                <a:cs typeface="Dubai" panose="020B0503030403030204" pitchFamily="34" charset="-78"/>
              </a:rPr>
              <a:t>Be liberal with including people</a:t>
            </a:r>
          </a:p>
          <a:p>
            <a:pPr marL="342900" indent="-342900" fontAlgn="auto">
              <a:buFont typeface="+mj-lt"/>
              <a:buAutoNum type="arabicPeriod"/>
            </a:pPr>
            <a:r>
              <a:rPr lang="en-US" sz="1600" kern="0" dirty="0">
                <a:latin typeface="+mj-lt"/>
                <a:cs typeface="Dubai" panose="020B0503030403030204" pitchFamily="34" charset="-78"/>
              </a:rPr>
              <a:t>Choose your language to smooth change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AAE327-92CA-40D1-B210-7A3CD742CBC5}"/>
              </a:ext>
            </a:extLst>
          </p:cNvPr>
          <p:cNvCxnSpPr>
            <a:cxnSpLocks/>
          </p:cNvCxnSpPr>
          <p:nvPr/>
        </p:nvCxnSpPr>
        <p:spPr>
          <a:xfrm>
            <a:off x="1609713" y="3367665"/>
            <a:ext cx="4320480" cy="0"/>
          </a:xfrm>
          <a:prstGeom prst="line">
            <a:avLst/>
          </a:prstGeom>
          <a:ln w="19050">
            <a:solidFill>
              <a:srgbClr val="4E77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hand holding a toy&#10;&#10;Description generated with very high confidence">
            <a:extLst>
              <a:ext uri="{FF2B5EF4-FFF2-40B4-BE49-F238E27FC236}">
                <a16:creationId xmlns:a16="http://schemas.microsoft.com/office/drawing/2014/main" id="{C2668A05-CAF8-437A-99DC-ABE47A4B5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4200" y="3914402"/>
            <a:ext cx="2463015" cy="2167564"/>
          </a:xfrm>
          <a:prstGeom prst="rect">
            <a:avLst/>
          </a:prstGeom>
        </p:spPr>
      </p:pic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477E5A9A-8079-4A67-8B17-476D0195B0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9351A459-2B64-43CE-9471-011C137CE5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12</a:t>
            </a:fld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271E3C-AEC7-427A-A2E6-9F91F4807632}"/>
              </a:ext>
            </a:extLst>
          </p:cNvPr>
          <p:cNvSpPr/>
          <p:nvPr/>
        </p:nvSpPr>
        <p:spPr>
          <a:xfrm>
            <a:off x="261696" y="6022464"/>
            <a:ext cx="11753458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 by </a:t>
            </a:r>
            <a:r>
              <a:rPr lang="en-GB" sz="1200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Badboo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dreamstime.com</a:t>
            </a:r>
            <a:endParaRPr lang="en-GB" sz="1200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26469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189B6DB-4681-465E-8F3E-07DD931807BB}"/>
              </a:ext>
            </a:extLst>
          </p:cNvPr>
          <p:cNvGrpSpPr/>
          <p:nvPr/>
        </p:nvGrpSpPr>
        <p:grpSpPr>
          <a:xfrm>
            <a:off x="8048679" y="934326"/>
            <a:ext cx="3400239" cy="4989346"/>
            <a:chOff x="741943" y="1085197"/>
            <a:chExt cx="3375599" cy="343756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7C73068-2746-43BA-ABA1-795C52717637}"/>
                </a:ext>
              </a:extLst>
            </p:cNvPr>
            <p:cNvSpPr/>
            <p:nvPr/>
          </p:nvSpPr>
          <p:spPr bwMode="auto">
            <a:xfrm>
              <a:off x="741943" y="1085197"/>
              <a:ext cx="3375598" cy="343756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914126" eaLnBrk="0" hangingPunct="0">
                <a:spcAft>
                  <a:spcPts val="600"/>
                </a:spcAft>
                <a:defRPr/>
              </a:pPr>
              <a:endParaRPr lang="en-US">
                <a:solidFill>
                  <a:srgbClr val="626469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40D51F-0A1C-48FB-A910-EFCE703E2A68}"/>
                </a:ext>
              </a:extLst>
            </p:cNvPr>
            <p:cNvSpPr/>
            <p:nvPr/>
          </p:nvSpPr>
          <p:spPr bwMode="auto">
            <a:xfrm rot="16200000">
              <a:off x="2381122" y="-552770"/>
              <a:ext cx="97242" cy="3375599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914126" eaLnBrk="0" hangingPunct="0">
                <a:spcAft>
                  <a:spcPts val="600"/>
                </a:spcAft>
                <a:defRPr/>
              </a:pPr>
              <a:endParaRPr lang="en-US">
                <a:solidFill>
                  <a:srgbClr val="626469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F16D77-CEC4-4C3B-860A-0628EC66AF73}"/>
              </a:ext>
            </a:extLst>
          </p:cNvPr>
          <p:cNvGrpSpPr/>
          <p:nvPr/>
        </p:nvGrpSpPr>
        <p:grpSpPr>
          <a:xfrm>
            <a:off x="4312835" y="934326"/>
            <a:ext cx="3400240" cy="4982471"/>
            <a:chOff x="741943" y="1085197"/>
            <a:chExt cx="3375600" cy="343756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FDCF17-E9EC-420D-BD3A-6A47558877EE}"/>
                </a:ext>
              </a:extLst>
            </p:cNvPr>
            <p:cNvSpPr/>
            <p:nvPr/>
          </p:nvSpPr>
          <p:spPr bwMode="auto">
            <a:xfrm>
              <a:off x="741943" y="1085197"/>
              <a:ext cx="3375598" cy="343756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914126" eaLnBrk="0" hangingPunct="0">
                <a:spcAft>
                  <a:spcPts val="600"/>
                </a:spcAft>
                <a:defRPr/>
              </a:pPr>
              <a:endParaRPr lang="en-US">
                <a:solidFill>
                  <a:srgbClr val="626469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C06482-6A36-4DC8-BFCC-6235E7785A75}"/>
                </a:ext>
              </a:extLst>
            </p:cNvPr>
            <p:cNvSpPr/>
            <p:nvPr/>
          </p:nvSpPr>
          <p:spPr bwMode="auto">
            <a:xfrm rot="16200000">
              <a:off x="2385737" y="-557384"/>
              <a:ext cx="88014" cy="3375599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914126" eaLnBrk="0" hangingPunct="0">
                <a:spcAft>
                  <a:spcPts val="600"/>
                </a:spcAft>
                <a:defRPr/>
              </a:pPr>
              <a:endParaRPr lang="en-US">
                <a:solidFill>
                  <a:srgbClr val="626469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F3AAC-846D-4320-BB3F-346A6F344C0B}"/>
              </a:ext>
            </a:extLst>
          </p:cNvPr>
          <p:cNvGrpSpPr/>
          <p:nvPr/>
        </p:nvGrpSpPr>
        <p:grpSpPr>
          <a:xfrm>
            <a:off x="499523" y="934326"/>
            <a:ext cx="3386910" cy="4989346"/>
            <a:chOff x="741943" y="1078687"/>
            <a:chExt cx="3375599" cy="344407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1D8D70D-3192-4D7F-A494-16B615B4724D}"/>
                </a:ext>
              </a:extLst>
            </p:cNvPr>
            <p:cNvSpPr/>
            <p:nvPr/>
          </p:nvSpPr>
          <p:spPr bwMode="auto">
            <a:xfrm>
              <a:off x="741943" y="1085197"/>
              <a:ext cx="3375598" cy="343756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914126" eaLnBrk="0" hangingPunct="0">
                <a:spcAft>
                  <a:spcPts val="600"/>
                </a:spcAft>
                <a:defRPr/>
              </a:pPr>
              <a:endParaRPr lang="en-US">
                <a:solidFill>
                  <a:srgbClr val="626469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A546DD-EB5C-4B1C-BA40-8748965747F7}"/>
                </a:ext>
              </a:extLst>
            </p:cNvPr>
            <p:cNvSpPr/>
            <p:nvPr/>
          </p:nvSpPr>
          <p:spPr bwMode="auto">
            <a:xfrm rot="16200000">
              <a:off x="2383371" y="-562741"/>
              <a:ext cx="92744" cy="3375599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914126" eaLnBrk="0" hangingPunct="0">
                <a:spcAft>
                  <a:spcPts val="600"/>
                </a:spcAft>
                <a:defRPr/>
              </a:pPr>
              <a:endParaRPr lang="en-US">
                <a:solidFill>
                  <a:srgbClr val="626469"/>
                </a:solidFill>
              </a:endParaRPr>
            </a:p>
          </p:txBody>
        </p:sp>
      </p:grpSp>
      <p:sp>
        <p:nvSpPr>
          <p:cNvPr id="19" name="Title 3">
            <a:extLst>
              <a:ext uri="{FF2B5EF4-FFF2-40B4-BE49-F238E27FC236}">
                <a16:creationId xmlns:a16="http://schemas.microsoft.com/office/drawing/2014/main" id="{509FCEE5-DB7B-47DE-A02C-27B0EB05BF6A}"/>
              </a:ext>
            </a:extLst>
          </p:cNvPr>
          <p:cNvSpPr txBox="1">
            <a:spLocks/>
          </p:cNvSpPr>
          <p:nvPr/>
        </p:nvSpPr>
        <p:spPr bwMode="auto">
          <a:xfrm>
            <a:off x="410225" y="312161"/>
            <a:ext cx="11374301" cy="71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de-DE" sz="2399" dirty="0"/>
              <a:t>Acknowledgements</a:t>
            </a:r>
            <a:endParaRPr lang="en-GB" sz="2399" kern="0" dirty="0">
              <a:latin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D6B8B9-BBAA-499E-8CCB-D4C3FDBE1A4A}"/>
              </a:ext>
            </a:extLst>
          </p:cNvPr>
          <p:cNvSpPr txBox="1"/>
          <p:nvPr/>
        </p:nvSpPr>
        <p:spPr bwMode="auto">
          <a:xfrm>
            <a:off x="1007170" y="1356728"/>
            <a:ext cx="10941008" cy="449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3" rtlCol="0" anchor="t" anchorCtr="0" compatLnSpc="1">
            <a:prstTxWarp prst="textNoShape">
              <a:avLst/>
            </a:prstTxWarp>
            <a:noAutofit/>
          </a:bodyPr>
          <a:lstStyle/>
          <a:p>
            <a:pPr defTabSz="956976">
              <a:buClr>
                <a:srgbClr val="5F7800"/>
              </a:buClr>
              <a:tabLst>
                <a:tab pos="542925" algn="l"/>
              </a:tabLst>
            </a:pPr>
            <a:r>
              <a:rPr lang="en-US" sz="1999" b="1" kern="0" dirty="0">
                <a:solidFill>
                  <a:schemeClr val="accent2"/>
                </a:solidFill>
              </a:rPr>
              <a:t>	Automation team</a:t>
            </a:r>
          </a:p>
          <a:p>
            <a:pPr defTabSz="956976">
              <a:buClr>
                <a:srgbClr val="5F7800"/>
              </a:buClr>
            </a:pPr>
            <a:endParaRPr lang="en-US" sz="1600" b="1" kern="0" dirty="0">
              <a:solidFill>
                <a:srgbClr val="626469"/>
              </a:solidFill>
            </a:endParaRP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Claudio Battilocchio</a:t>
            </a: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Guillaume Berthon</a:t>
            </a: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David Burns</a:t>
            </a: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Paul Cox</a:t>
            </a: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Simon Jaeckh</a:t>
            </a: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Andrew Ledgard</a:t>
            </a: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Kenny Ling</a:t>
            </a: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Chris Martin</a:t>
            </a: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Simon Mutton</a:t>
            </a:r>
          </a:p>
          <a:p>
            <a:pPr marL="447675" indent="-284163" defTabSz="956976">
              <a:buClr>
                <a:schemeClr val="accent3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Tomas Smejkal</a:t>
            </a:r>
          </a:p>
          <a:p>
            <a:pPr defTabSz="956976">
              <a:buClr>
                <a:schemeClr val="accent5"/>
              </a:buClr>
            </a:pPr>
            <a:endParaRPr lang="en-US" sz="1400" kern="0" dirty="0"/>
          </a:p>
          <a:p>
            <a:pPr defTabSz="956976">
              <a:buClr>
                <a:schemeClr val="accent5"/>
              </a:buClr>
              <a:tabLst>
                <a:tab pos="447675" algn="l"/>
              </a:tabLst>
            </a:pPr>
            <a:r>
              <a:rPr lang="en-US" sz="2000" b="1" kern="0" dirty="0">
                <a:solidFill>
                  <a:schemeClr val="accent4"/>
                </a:solidFill>
              </a:rPr>
              <a:t>	Digital colleagues</a:t>
            </a:r>
          </a:p>
          <a:p>
            <a:pPr defTabSz="956976">
              <a:buClr>
                <a:schemeClr val="accent5"/>
              </a:buClr>
            </a:pPr>
            <a:endParaRPr lang="en-US" sz="1400" kern="0" dirty="0"/>
          </a:p>
          <a:p>
            <a:pPr marL="447675" indent="-284163" defTabSz="956976">
              <a:buClr>
                <a:schemeClr val="accent1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David Gravestock</a:t>
            </a:r>
          </a:p>
          <a:p>
            <a:pPr marL="447675" indent="-284163" defTabSz="956976">
              <a:buClr>
                <a:schemeClr val="accent1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</a:rPr>
              <a:t>Vadim Kaplanov</a:t>
            </a:r>
          </a:p>
          <a:p>
            <a:pPr marL="447675" indent="-284163" defTabSz="956976">
              <a:buClr>
                <a:schemeClr val="accent1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  <a:cs typeface="Arial"/>
              </a:rPr>
              <a:t>Daniel Kloer</a:t>
            </a:r>
          </a:p>
          <a:p>
            <a:pPr marL="447675" indent="-284163" defTabSz="956976">
              <a:buClr>
                <a:schemeClr val="accent1"/>
              </a:buClr>
              <a:buFont typeface="Arial" charset="0"/>
              <a:buChar char="●"/>
            </a:pPr>
            <a:r>
              <a:rPr lang="en-US" sz="1400" kern="0" dirty="0">
                <a:solidFill>
                  <a:srgbClr val="626469"/>
                </a:solidFill>
                <a:cs typeface="Arial"/>
              </a:rPr>
              <a:t>James Peace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809E2E3-B3CE-43DC-9622-0553F3ED02D9}"/>
              </a:ext>
            </a:extLst>
          </p:cNvPr>
          <p:cNvSpPr txBox="1">
            <a:spLocks/>
          </p:cNvSpPr>
          <p:nvPr/>
        </p:nvSpPr>
        <p:spPr>
          <a:xfrm>
            <a:off x="1007170" y="6380559"/>
            <a:ext cx="7678000" cy="47654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26469"/>
                </a:solidFill>
                <a:latin typeface="Arial" panose="020B0604020202020204"/>
              </a:rPr>
              <a:t>Classification: PUBLIC AAA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36D6901C-6DB8-465A-A442-91F5D1DDCD6C}"/>
              </a:ext>
            </a:extLst>
          </p:cNvPr>
          <p:cNvSpPr txBox="1">
            <a:spLocks/>
          </p:cNvSpPr>
          <p:nvPr/>
        </p:nvSpPr>
        <p:spPr>
          <a:xfrm>
            <a:off x="405780" y="6380559"/>
            <a:ext cx="601392" cy="47654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fld id="{B607D717-EBD7-4547-9BED-5BE954E67841}" type="slidenum">
              <a:rPr lang="de-DE">
                <a:solidFill>
                  <a:srgbClr val="626469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DE" dirty="0">
              <a:solidFill>
                <a:srgbClr val="626469"/>
              </a:solidFill>
              <a:latin typeface="Arial" panose="020B060402020202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D6774D-B5E0-4BB0-A4A8-C8FC0AA280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40" y="127950"/>
            <a:ext cx="5387468" cy="62526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AF161D-D0DC-4462-9A61-73432A4885AB}"/>
              </a:ext>
            </a:extLst>
          </p:cNvPr>
          <p:cNvSpPr/>
          <p:nvPr/>
        </p:nvSpPr>
        <p:spPr>
          <a:xfrm>
            <a:off x="261696" y="6022464"/>
            <a:ext cx="11753458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 by </a:t>
            </a:r>
            <a:r>
              <a:rPr lang="en-GB" sz="1200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ChemScrapes</a:t>
            </a:r>
            <a:endParaRPr lang="en-GB" sz="1200" u="sng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6CDA31-BB57-4FA2-B16C-1DBE83198958}"/>
              </a:ext>
            </a:extLst>
          </p:cNvPr>
          <p:cNvSpPr txBox="1"/>
          <p:nvPr/>
        </p:nvSpPr>
        <p:spPr>
          <a:xfrm>
            <a:off x="9964564" y="158951"/>
            <a:ext cx="2050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A0BE"/>
                </a:solidFill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Nessa Carson</a:t>
            </a:r>
          </a:p>
          <a:p>
            <a:r>
              <a:rPr lang="en-GB" sz="1400" b="1" dirty="0">
                <a:solidFill>
                  <a:srgbClr val="00A0BE"/>
                </a:solidFill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@SuperScienceGrl</a:t>
            </a:r>
          </a:p>
          <a:p>
            <a:r>
              <a:rPr lang="en-GB" sz="1400" dirty="0">
                <a:solidFill>
                  <a:srgbClr val="00A0BE"/>
                </a:solidFill>
                <a:latin typeface="Roboto" panose="02000000000000000000" pitchFamily="2" charset="0"/>
                <a:ea typeface="Roboto" panose="02000000000000000000" pitchFamily="2" charset="0"/>
                <a:cs typeface="Dubai" panose="020B0503030403030204" pitchFamily="34" charset="-78"/>
              </a:rPr>
              <a:t>supersciencegrl.co.uk</a:t>
            </a:r>
          </a:p>
        </p:txBody>
      </p:sp>
    </p:spTree>
    <p:extLst>
      <p:ext uri="{BB962C8B-B14F-4D97-AF65-F5344CB8AC3E}">
        <p14:creationId xmlns:p14="http://schemas.microsoft.com/office/powerpoint/2010/main" val="378563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626469"/>
                </a:solidFill>
              </a:rPr>
              <a:t>Classification: PUBLIC AAA</a:t>
            </a: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7D717-EBD7-4547-9BED-5BE954E67841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7" name="Bild 6" descr="claim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956" y="2420888"/>
            <a:ext cx="8352928" cy="13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46DDE9-2837-40C7-A8E5-679B5784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Jealott’s Hill International Research Centre</a:t>
            </a:r>
            <a:endParaRPr lang="en-US" dirty="0"/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E1D3387-CE44-408F-AECC-4106363CB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14" y="693410"/>
            <a:ext cx="7852520" cy="4417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5C20ED-21AE-4B32-8FD7-325F52BB60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41" y="5188847"/>
            <a:ext cx="1466084" cy="976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49C62-A2DA-4E14-A795-90C34C1EED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946" y="5199776"/>
            <a:ext cx="1475701" cy="976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682308-31AC-476C-B95F-82EC8D1200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626" y="4133969"/>
            <a:ext cx="1479935" cy="976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FC1AE3-9A92-45BA-AEA1-7B551FC650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41" y="4133969"/>
            <a:ext cx="1466084" cy="975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1C1F4F-16DE-4747-A94A-AF14471FF1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49" y="5194372"/>
            <a:ext cx="1466085" cy="974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E1BA9-CC13-4176-9CB8-033CDD00A0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626" y="5199775"/>
            <a:ext cx="1464785" cy="9740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FDE1AA-28AB-4935-B398-1900F1DA599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391" y="5202213"/>
            <a:ext cx="1484315" cy="979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4A62F3-D985-4D4E-A731-A68952E9F56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050" y="5194452"/>
            <a:ext cx="1484315" cy="987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E118B3-E578-4A7F-A278-8CF9C33ADCE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25" y="5202214"/>
            <a:ext cx="1463148" cy="974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BA42D-9ED7-4B5F-81EA-995A324960E4}"/>
              </a:ext>
            </a:extLst>
          </p:cNvPr>
          <p:cNvSpPr txBox="1"/>
          <p:nvPr/>
        </p:nvSpPr>
        <p:spPr bwMode="auto">
          <a:xfrm>
            <a:off x="8686026" y="837387"/>
            <a:ext cx="2884238" cy="31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664" indent="-285664" defTabSz="956976" fontAlgn="auto">
              <a:spcBef>
                <a:spcPts val="0"/>
              </a:spcBef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r>
              <a:rPr lang="en-GB" sz="1799" kern="0" dirty="0">
                <a:solidFill>
                  <a:srgbClr val="626469"/>
                </a:solidFill>
                <a:latin typeface="Arial"/>
              </a:rPr>
              <a:t>All stages of </a:t>
            </a:r>
            <a:br>
              <a:rPr lang="en-GB" sz="1799" kern="0" dirty="0">
                <a:solidFill>
                  <a:srgbClr val="626469"/>
                </a:solidFill>
                <a:latin typeface="Arial"/>
              </a:rPr>
            </a:br>
            <a:r>
              <a:rPr lang="en-GB" sz="1799" kern="0" dirty="0">
                <a:solidFill>
                  <a:srgbClr val="626469"/>
                </a:solidFill>
                <a:latin typeface="Arial"/>
              </a:rPr>
              <a:t>Crop Protection </a:t>
            </a:r>
            <a:br>
              <a:rPr lang="en-GB" sz="1799" kern="0" dirty="0">
                <a:solidFill>
                  <a:srgbClr val="626469"/>
                </a:solidFill>
                <a:latin typeface="Arial"/>
              </a:rPr>
            </a:br>
            <a:r>
              <a:rPr lang="en-GB" sz="1799" kern="0" dirty="0">
                <a:solidFill>
                  <a:srgbClr val="626469"/>
                </a:solidFill>
                <a:latin typeface="Arial"/>
              </a:rPr>
              <a:t>&amp; Seeds Research</a:t>
            </a:r>
          </a:p>
          <a:p>
            <a:pPr marL="285664" indent="-285664" defTabSz="956976" fontAlgn="auto">
              <a:spcBef>
                <a:spcPts val="0"/>
              </a:spcBef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r>
              <a:rPr lang="en-GB" sz="1799" kern="0" dirty="0">
                <a:solidFill>
                  <a:srgbClr val="626469"/>
                </a:solidFill>
                <a:latin typeface="Arial"/>
              </a:rPr>
              <a:t>Syngenta’s largest &amp; </a:t>
            </a:r>
            <a:br>
              <a:rPr lang="en-GB" sz="1799" kern="0" dirty="0">
                <a:solidFill>
                  <a:srgbClr val="626469"/>
                </a:solidFill>
                <a:latin typeface="Arial"/>
              </a:rPr>
            </a:br>
            <a:r>
              <a:rPr lang="en-GB" sz="1799" kern="0" dirty="0">
                <a:solidFill>
                  <a:srgbClr val="626469"/>
                </a:solidFill>
                <a:latin typeface="Arial"/>
              </a:rPr>
              <a:t>most diverse R&amp;D site </a:t>
            </a:r>
            <a:br>
              <a:rPr lang="en-GB" sz="1799" kern="0" dirty="0">
                <a:solidFill>
                  <a:srgbClr val="626469"/>
                </a:solidFill>
                <a:latin typeface="Arial"/>
              </a:rPr>
            </a:br>
            <a:r>
              <a:rPr lang="en-GB" sz="1799" kern="0" dirty="0">
                <a:solidFill>
                  <a:srgbClr val="626469"/>
                </a:solidFill>
                <a:latin typeface="Arial"/>
              </a:rPr>
              <a:t>with 930 people</a:t>
            </a:r>
          </a:p>
          <a:p>
            <a:pPr marL="285664" indent="-285664" defTabSz="956976" fontAlgn="auto">
              <a:spcBef>
                <a:spcPts val="0"/>
              </a:spcBef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r>
              <a:rPr lang="en-GB" sz="1799" kern="0" dirty="0">
                <a:solidFill>
                  <a:srgbClr val="626469"/>
                </a:solidFill>
                <a:latin typeface="Arial"/>
              </a:rPr>
              <a:t>Over 90 years of scientific research </a:t>
            </a:r>
          </a:p>
          <a:p>
            <a:pPr marL="285664" indent="-285664" defTabSz="956976" fontAlgn="auto">
              <a:spcBef>
                <a:spcPts val="0"/>
              </a:spcBef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r>
              <a:rPr lang="en-GB" sz="1799" kern="0" dirty="0">
                <a:solidFill>
                  <a:srgbClr val="626469"/>
                </a:solidFill>
                <a:latin typeface="Arial"/>
              </a:rPr>
              <a:t>Over 240 active collaborations </a:t>
            </a:r>
            <a:endParaRPr lang="en-US" sz="1799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C5C6D43E-148F-46C4-94EE-897889114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7170" y="6380559"/>
            <a:ext cx="7678000" cy="476548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26469"/>
                </a:solidFill>
                <a:latin typeface="Arial" panose="020B0604020202020204"/>
              </a:rPr>
              <a:t>Classification: PUBLIC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96136B8-C917-4EC4-94A7-5507E5998A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5780" y="6380559"/>
            <a:ext cx="601392" cy="476548"/>
          </a:xfrm>
        </p:spPr>
        <p:txBody>
          <a:bodyPr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</a:pPr>
            <a:fld id="{B607D717-EBD7-4547-9BED-5BE954E67841}" type="slidenum">
              <a:rPr lang="de-DE">
                <a:solidFill>
                  <a:srgbClr val="626469"/>
                </a:solidFill>
                <a:latin typeface="Arial" panose="020B0604020202020204"/>
              </a:rPr>
              <a:pPr defTabSz="914126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de-DE">
              <a:solidFill>
                <a:srgbClr val="626469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6580031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AD356C7-108D-4FDF-AC8A-214209C0B70A}"/>
              </a:ext>
            </a:extLst>
          </p:cNvPr>
          <p:cNvSpPr/>
          <p:nvPr/>
        </p:nvSpPr>
        <p:spPr>
          <a:xfrm>
            <a:off x="494265" y="951317"/>
            <a:ext cx="10927872" cy="4809440"/>
          </a:xfrm>
          <a:prstGeom prst="roundRect">
            <a:avLst/>
          </a:prstGeom>
          <a:gradFill flip="none" rotWithShape="1">
            <a:gsLst>
              <a:gs pos="0">
                <a:srgbClr val="FDFFE5"/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A9F71B81-5F99-4B1B-83F2-4956C12E2DB3}"/>
              </a:ext>
            </a:extLst>
          </p:cNvPr>
          <p:cNvSpPr/>
          <p:nvPr/>
        </p:nvSpPr>
        <p:spPr bwMode="auto">
          <a:xfrm rot="16200000">
            <a:off x="3612706" y="1400587"/>
            <a:ext cx="2618832" cy="3725889"/>
          </a:xfrm>
          <a:prstGeom prst="triangle">
            <a:avLst/>
          </a:prstGeom>
          <a:solidFill>
            <a:schemeClr val="bg1">
              <a:lumMod val="85000"/>
              <a:alpha val="50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GB" kern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D52A7-7FB3-4C46-B776-6AAF3D836CE0}"/>
              </a:ext>
            </a:extLst>
          </p:cNvPr>
          <p:cNvSpPr txBox="1"/>
          <p:nvPr/>
        </p:nvSpPr>
        <p:spPr>
          <a:xfrm>
            <a:off x="495825" y="2112170"/>
            <a:ext cx="766357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de-CH" sz="1200">
                <a:solidFill>
                  <a:srgbClr val="626469"/>
                </a:solidFill>
              </a:rPr>
              <a:t>(Q)SPR </a:t>
            </a:r>
          </a:p>
          <a:p>
            <a:pPr algn="ctr" fontAlgn="base"/>
            <a:r>
              <a:rPr lang="de-CH" sz="1200">
                <a:solidFill>
                  <a:srgbClr val="626469"/>
                </a:solidFill>
              </a:rPr>
              <a:t>models</a:t>
            </a:r>
            <a:endParaRPr lang="en-US" sz="1200">
              <a:solidFill>
                <a:srgbClr val="626469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C8A3FBF-4F7B-4DED-AAC6-2D5478159E6A}"/>
              </a:ext>
            </a:extLst>
          </p:cNvPr>
          <p:cNvSpPr/>
          <p:nvPr/>
        </p:nvSpPr>
        <p:spPr bwMode="auto">
          <a:xfrm>
            <a:off x="6045999" y="1542523"/>
            <a:ext cx="3586072" cy="3437044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GB" kern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9FC45F-64F2-42DE-A766-40910429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31321"/>
            <a:ext cx="11377264" cy="719996"/>
          </a:xfrm>
        </p:spPr>
        <p:txBody>
          <a:bodyPr/>
          <a:lstStyle/>
          <a:p>
            <a:r>
              <a:rPr lang="en-GB" dirty="0"/>
              <a:t>The ‘S’ step of DSTA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2AD6D6C4-D04A-4C6A-B027-D3DA2DD1F5FA}"/>
              </a:ext>
            </a:extLst>
          </p:cNvPr>
          <p:cNvSpPr/>
          <p:nvPr/>
        </p:nvSpPr>
        <p:spPr bwMode="auto">
          <a:xfrm rot="18732449">
            <a:off x="998348" y="2395027"/>
            <a:ext cx="647903" cy="287957"/>
          </a:xfrm>
          <a:prstGeom prst="curvedDownArrow">
            <a:avLst/>
          </a:prstGeom>
          <a:solidFill>
            <a:schemeClr val="bg2"/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US">
              <a:solidFill>
                <a:srgbClr val="62646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39F4A-391D-4A66-BC6C-2C5E7F2A1BBA}"/>
              </a:ext>
            </a:extLst>
          </p:cNvPr>
          <p:cNvSpPr/>
          <p:nvPr/>
        </p:nvSpPr>
        <p:spPr>
          <a:xfrm>
            <a:off x="273389" y="2193172"/>
            <a:ext cx="3383495" cy="2087688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26469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679F8EA-B073-4A89-85BF-CB21974EBCAB}"/>
              </a:ext>
            </a:extLst>
          </p:cNvPr>
          <p:cNvSpPr/>
          <p:nvPr/>
        </p:nvSpPr>
        <p:spPr>
          <a:xfrm>
            <a:off x="1631001" y="2193620"/>
            <a:ext cx="668273" cy="668273"/>
          </a:xfrm>
          <a:custGeom>
            <a:avLst/>
            <a:gdLst>
              <a:gd name="connsiteX0" fmla="*/ 0 w 668447"/>
              <a:gd name="connsiteY0" fmla="*/ 334224 h 668447"/>
              <a:gd name="connsiteX1" fmla="*/ 334224 w 668447"/>
              <a:gd name="connsiteY1" fmla="*/ 0 h 668447"/>
              <a:gd name="connsiteX2" fmla="*/ 668448 w 668447"/>
              <a:gd name="connsiteY2" fmla="*/ 334224 h 668447"/>
              <a:gd name="connsiteX3" fmla="*/ 334224 w 668447"/>
              <a:gd name="connsiteY3" fmla="*/ 668448 h 668447"/>
              <a:gd name="connsiteX4" fmla="*/ 0 w 668447"/>
              <a:gd name="connsiteY4" fmla="*/ 334224 h 6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447" h="668447">
                <a:moveTo>
                  <a:pt x="0" y="334224"/>
                </a:moveTo>
                <a:cubicBezTo>
                  <a:pt x="0" y="149637"/>
                  <a:pt x="149637" y="0"/>
                  <a:pt x="334224" y="0"/>
                </a:cubicBezTo>
                <a:cubicBezTo>
                  <a:pt x="518811" y="0"/>
                  <a:pt x="668448" y="149637"/>
                  <a:pt x="668448" y="334224"/>
                </a:cubicBezTo>
                <a:cubicBezTo>
                  <a:pt x="668448" y="518811"/>
                  <a:pt x="518811" y="668448"/>
                  <a:pt x="334224" y="668448"/>
                </a:cubicBezTo>
                <a:cubicBezTo>
                  <a:pt x="149637" y="668448"/>
                  <a:pt x="0" y="518811"/>
                  <a:pt x="0" y="3342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7" tIns="135957" rIns="135957" bIns="135957" numCol="1" spcCol="1270" anchor="ctr" anchorCtr="0">
            <a:noAutofit/>
          </a:bodyPr>
          <a:lstStyle/>
          <a:p>
            <a:pPr algn="ctr" defTabSz="1333100">
              <a:lnSpc>
                <a:spcPct val="90000"/>
              </a:lnSpc>
              <a:spcAft>
                <a:spcPct val="35000"/>
              </a:spcAft>
            </a:pPr>
            <a:r>
              <a:rPr lang="de-CH" sz="2999" b="1">
                <a:solidFill>
                  <a:srgbClr val="FFFFFF"/>
                </a:solidFill>
                <a:latin typeface="Arial"/>
              </a:rPr>
              <a:t>D</a:t>
            </a:r>
            <a:endParaRPr lang="en-US" sz="2999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6A2D915-1ABA-4EC0-9379-D85BCE325AE0}"/>
              </a:ext>
            </a:extLst>
          </p:cNvPr>
          <p:cNvSpPr/>
          <p:nvPr/>
        </p:nvSpPr>
        <p:spPr>
          <a:xfrm rot="2700000">
            <a:off x="2227502" y="2766064"/>
            <a:ext cx="177429" cy="225541"/>
          </a:xfrm>
          <a:custGeom>
            <a:avLst/>
            <a:gdLst>
              <a:gd name="connsiteX0" fmla="*/ 0 w 177475"/>
              <a:gd name="connsiteY0" fmla="*/ 45120 h 225600"/>
              <a:gd name="connsiteX1" fmla="*/ 88738 w 177475"/>
              <a:gd name="connsiteY1" fmla="*/ 45120 h 225600"/>
              <a:gd name="connsiteX2" fmla="*/ 88738 w 177475"/>
              <a:gd name="connsiteY2" fmla="*/ 0 h 225600"/>
              <a:gd name="connsiteX3" fmla="*/ 177475 w 177475"/>
              <a:gd name="connsiteY3" fmla="*/ 112800 h 225600"/>
              <a:gd name="connsiteX4" fmla="*/ 88738 w 177475"/>
              <a:gd name="connsiteY4" fmla="*/ 225600 h 225600"/>
              <a:gd name="connsiteX5" fmla="*/ 88738 w 177475"/>
              <a:gd name="connsiteY5" fmla="*/ 180480 h 225600"/>
              <a:gd name="connsiteX6" fmla="*/ 0 w 177475"/>
              <a:gd name="connsiteY6" fmla="*/ 180480 h 225600"/>
              <a:gd name="connsiteX7" fmla="*/ 0 w 177475"/>
              <a:gd name="connsiteY7" fmla="*/ 45120 h 2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75" h="225600">
                <a:moveTo>
                  <a:pt x="0" y="45120"/>
                </a:moveTo>
                <a:lnTo>
                  <a:pt x="88738" y="45120"/>
                </a:lnTo>
                <a:lnTo>
                  <a:pt x="88738" y="0"/>
                </a:lnTo>
                <a:lnTo>
                  <a:pt x="177475" y="112800"/>
                </a:lnTo>
                <a:lnTo>
                  <a:pt x="88738" y="225600"/>
                </a:lnTo>
                <a:lnTo>
                  <a:pt x="88738" y="180480"/>
                </a:lnTo>
                <a:lnTo>
                  <a:pt x="0" y="180480"/>
                </a:lnTo>
                <a:lnTo>
                  <a:pt x="0" y="4512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5107" rIns="53228" bIns="45108" numCol="1" spcCol="1270" anchor="ctr" anchorCtr="0">
            <a:noAutofit/>
          </a:bodyPr>
          <a:lstStyle/>
          <a:p>
            <a:pPr algn="ctr" defTabSz="444367">
              <a:lnSpc>
                <a:spcPct val="90000"/>
              </a:lnSpc>
              <a:spcAft>
                <a:spcPct val="3500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9047A0E-F557-4446-904A-97541C37DB6D}"/>
              </a:ext>
            </a:extLst>
          </p:cNvPr>
          <p:cNvSpPr/>
          <p:nvPr/>
        </p:nvSpPr>
        <p:spPr>
          <a:xfrm>
            <a:off x="2340260" y="2902880"/>
            <a:ext cx="668273" cy="668273"/>
          </a:xfrm>
          <a:custGeom>
            <a:avLst/>
            <a:gdLst>
              <a:gd name="connsiteX0" fmla="*/ 0 w 668447"/>
              <a:gd name="connsiteY0" fmla="*/ 334224 h 668447"/>
              <a:gd name="connsiteX1" fmla="*/ 334224 w 668447"/>
              <a:gd name="connsiteY1" fmla="*/ 0 h 668447"/>
              <a:gd name="connsiteX2" fmla="*/ 668448 w 668447"/>
              <a:gd name="connsiteY2" fmla="*/ 334224 h 668447"/>
              <a:gd name="connsiteX3" fmla="*/ 334224 w 668447"/>
              <a:gd name="connsiteY3" fmla="*/ 668448 h 668447"/>
              <a:gd name="connsiteX4" fmla="*/ 0 w 668447"/>
              <a:gd name="connsiteY4" fmla="*/ 334224 h 6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447" h="668447">
                <a:moveTo>
                  <a:pt x="0" y="334224"/>
                </a:moveTo>
                <a:cubicBezTo>
                  <a:pt x="0" y="149637"/>
                  <a:pt x="149637" y="0"/>
                  <a:pt x="334224" y="0"/>
                </a:cubicBezTo>
                <a:cubicBezTo>
                  <a:pt x="518811" y="0"/>
                  <a:pt x="668448" y="149637"/>
                  <a:pt x="668448" y="334224"/>
                </a:cubicBezTo>
                <a:cubicBezTo>
                  <a:pt x="668448" y="518811"/>
                  <a:pt x="518811" y="668448"/>
                  <a:pt x="334224" y="668448"/>
                </a:cubicBezTo>
                <a:cubicBezTo>
                  <a:pt x="149637" y="668448"/>
                  <a:pt x="0" y="518811"/>
                  <a:pt x="0" y="3342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7" tIns="135957" rIns="135957" bIns="135957" numCol="1" spcCol="1270" anchor="ctr" anchorCtr="0">
            <a:noAutofit/>
          </a:bodyPr>
          <a:lstStyle/>
          <a:p>
            <a:pPr algn="ctr" defTabSz="1333100">
              <a:lnSpc>
                <a:spcPct val="90000"/>
              </a:lnSpc>
              <a:spcAft>
                <a:spcPct val="35000"/>
              </a:spcAft>
            </a:pPr>
            <a:r>
              <a:rPr lang="de-CH" sz="2999">
                <a:solidFill>
                  <a:srgbClr val="FFFFFF"/>
                </a:solidFill>
                <a:latin typeface="Arial"/>
              </a:rPr>
              <a:t>S</a:t>
            </a:r>
            <a:endParaRPr lang="en-US" sz="29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F3A324-2ADF-4029-9C02-74DF1DDC2C6D}"/>
              </a:ext>
            </a:extLst>
          </p:cNvPr>
          <p:cNvSpPr/>
          <p:nvPr/>
        </p:nvSpPr>
        <p:spPr>
          <a:xfrm rot="18900000">
            <a:off x="2234604" y="3475324"/>
            <a:ext cx="177429" cy="225542"/>
          </a:xfrm>
          <a:custGeom>
            <a:avLst/>
            <a:gdLst>
              <a:gd name="connsiteX0" fmla="*/ 0 w 177475"/>
              <a:gd name="connsiteY0" fmla="*/ 45120 h 225600"/>
              <a:gd name="connsiteX1" fmla="*/ 88738 w 177475"/>
              <a:gd name="connsiteY1" fmla="*/ 45120 h 225600"/>
              <a:gd name="connsiteX2" fmla="*/ 88738 w 177475"/>
              <a:gd name="connsiteY2" fmla="*/ 0 h 225600"/>
              <a:gd name="connsiteX3" fmla="*/ 177475 w 177475"/>
              <a:gd name="connsiteY3" fmla="*/ 112800 h 225600"/>
              <a:gd name="connsiteX4" fmla="*/ 88738 w 177475"/>
              <a:gd name="connsiteY4" fmla="*/ 225600 h 225600"/>
              <a:gd name="connsiteX5" fmla="*/ 88738 w 177475"/>
              <a:gd name="connsiteY5" fmla="*/ 180480 h 225600"/>
              <a:gd name="connsiteX6" fmla="*/ 0 w 177475"/>
              <a:gd name="connsiteY6" fmla="*/ 180480 h 225600"/>
              <a:gd name="connsiteX7" fmla="*/ 0 w 177475"/>
              <a:gd name="connsiteY7" fmla="*/ 45120 h 2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75" h="225600">
                <a:moveTo>
                  <a:pt x="177475" y="180480"/>
                </a:moveTo>
                <a:lnTo>
                  <a:pt x="88737" y="180480"/>
                </a:lnTo>
                <a:lnTo>
                  <a:pt x="88737" y="225600"/>
                </a:lnTo>
                <a:lnTo>
                  <a:pt x="0" y="112800"/>
                </a:lnTo>
                <a:lnTo>
                  <a:pt x="88737" y="0"/>
                </a:lnTo>
                <a:lnTo>
                  <a:pt x="88737" y="45120"/>
                </a:lnTo>
                <a:lnTo>
                  <a:pt x="177475" y="45120"/>
                </a:lnTo>
                <a:lnTo>
                  <a:pt x="177475" y="1804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27" tIns="45109" rIns="0" bIns="45107" numCol="1" spcCol="1270" anchor="ctr" anchorCtr="0">
            <a:noAutofit/>
          </a:bodyPr>
          <a:lstStyle/>
          <a:p>
            <a:pPr algn="ctr" defTabSz="444367">
              <a:lnSpc>
                <a:spcPct val="90000"/>
              </a:lnSpc>
              <a:spcAft>
                <a:spcPct val="3500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C65628F-F8FC-422E-9520-866FB7062C08}"/>
              </a:ext>
            </a:extLst>
          </p:cNvPr>
          <p:cNvSpPr/>
          <p:nvPr/>
        </p:nvSpPr>
        <p:spPr>
          <a:xfrm>
            <a:off x="1631001" y="3612140"/>
            <a:ext cx="668273" cy="668273"/>
          </a:xfrm>
          <a:custGeom>
            <a:avLst/>
            <a:gdLst>
              <a:gd name="connsiteX0" fmla="*/ 0 w 668447"/>
              <a:gd name="connsiteY0" fmla="*/ 334224 h 668447"/>
              <a:gd name="connsiteX1" fmla="*/ 334224 w 668447"/>
              <a:gd name="connsiteY1" fmla="*/ 0 h 668447"/>
              <a:gd name="connsiteX2" fmla="*/ 668448 w 668447"/>
              <a:gd name="connsiteY2" fmla="*/ 334224 h 668447"/>
              <a:gd name="connsiteX3" fmla="*/ 334224 w 668447"/>
              <a:gd name="connsiteY3" fmla="*/ 668448 h 668447"/>
              <a:gd name="connsiteX4" fmla="*/ 0 w 668447"/>
              <a:gd name="connsiteY4" fmla="*/ 334224 h 6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447" h="668447">
                <a:moveTo>
                  <a:pt x="0" y="334224"/>
                </a:moveTo>
                <a:cubicBezTo>
                  <a:pt x="0" y="149637"/>
                  <a:pt x="149637" y="0"/>
                  <a:pt x="334224" y="0"/>
                </a:cubicBezTo>
                <a:cubicBezTo>
                  <a:pt x="518811" y="0"/>
                  <a:pt x="668448" y="149637"/>
                  <a:pt x="668448" y="334224"/>
                </a:cubicBezTo>
                <a:cubicBezTo>
                  <a:pt x="668448" y="518811"/>
                  <a:pt x="518811" y="668448"/>
                  <a:pt x="334224" y="668448"/>
                </a:cubicBezTo>
                <a:cubicBezTo>
                  <a:pt x="149637" y="668448"/>
                  <a:pt x="0" y="518811"/>
                  <a:pt x="0" y="33422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7" tIns="135957" rIns="135957" bIns="135957" numCol="1" spcCol="1270" anchor="ctr" anchorCtr="0">
            <a:noAutofit/>
          </a:bodyPr>
          <a:lstStyle/>
          <a:p>
            <a:pPr algn="ctr" defTabSz="1333100">
              <a:lnSpc>
                <a:spcPct val="90000"/>
              </a:lnSpc>
              <a:spcAft>
                <a:spcPct val="35000"/>
              </a:spcAft>
            </a:pPr>
            <a:r>
              <a:rPr lang="de-CH" sz="2999">
                <a:solidFill>
                  <a:srgbClr val="FFFFFF"/>
                </a:solidFill>
                <a:latin typeface="Arial"/>
              </a:rPr>
              <a:t>T</a:t>
            </a:r>
            <a:endParaRPr lang="en-US" sz="29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0357DFE-8E01-4C74-9777-71E3482AD229}"/>
              </a:ext>
            </a:extLst>
          </p:cNvPr>
          <p:cNvSpPr/>
          <p:nvPr/>
        </p:nvSpPr>
        <p:spPr>
          <a:xfrm rot="2700000">
            <a:off x="1525342" y="3482425"/>
            <a:ext cx="177430" cy="225542"/>
          </a:xfrm>
          <a:custGeom>
            <a:avLst/>
            <a:gdLst>
              <a:gd name="connsiteX0" fmla="*/ 0 w 177475"/>
              <a:gd name="connsiteY0" fmla="*/ 45120 h 225600"/>
              <a:gd name="connsiteX1" fmla="*/ 88738 w 177475"/>
              <a:gd name="connsiteY1" fmla="*/ 45120 h 225600"/>
              <a:gd name="connsiteX2" fmla="*/ 88738 w 177475"/>
              <a:gd name="connsiteY2" fmla="*/ 0 h 225600"/>
              <a:gd name="connsiteX3" fmla="*/ 177475 w 177475"/>
              <a:gd name="connsiteY3" fmla="*/ 112800 h 225600"/>
              <a:gd name="connsiteX4" fmla="*/ 88738 w 177475"/>
              <a:gd name="connsiteY4" fmla="*/ 225600 h 225600"/>
              <a:gd name="connsiteX5" fmla="*/ 88738 w 177475"/>
              <a:gd name="connsiteY5" fmla="*/ 180480 h 225600"/>
              <a:gd name="connsiteX6" fmla="*/ 0 w 177475"/>
              <a:gd name="connsiteY6" fmla="*/ 180480 h 225600"/>
              <a:gd name="connsiteX7" fmla="*/ 0 w 177475"/>
              <a:gd name="connsiteY7" fmla="*/ 45120 h 2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75" h="225600">
                <a:moveTo>
                  <a:pt x="177475" y="180480"/>
                </a:moveTo>
                <a:lnTo>
                  <a:pt x="88737" y="180480"/>
                </a:lnTo>
                <a:lnTo>
                  <a:pt x="88737" y="225600"/>
                </a:lnTo>
                <a:lnTo>
                  <a:pt x="0" y="112800"/>
                </a:lnTo>
                <a:lnTo>
                  <a:pt x="88737" y="0"/>
                </a:lnTo>
                <a:lnTo>
                  <a:pt x="88737" y="45120"/>
                </a:lnTo>
                <a:lnTo>
                  <a:pt x="177475" y="45120"/>
                </a:lnTo>
                <a:lnTo>
                  <a:pt x="177475" y="1804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29" tIns="45109" rIns="-1" bIns="45107" numCol="1" spcCol="1270" anchor="ctr" anchorCtr="0">
            <a:noAutofit/>
          </a:bodyPr>
          <a:lstStyle/>
          <a:p>
            <a:pPr algn="ctr" defTabSz="444367">
              <a:lnSpc>
                <a:spcPct val="90000"/>
              </a:lnSpc>
              <a:spcAft>
                <a:spcPct val="3500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166A41D-7025-4A4B-BFED-7C2A3A47A29D}"/>
              </a:ext>
            </a:extLst>
          </p:cNvPr>
          <p:cNvSpPr/>
          <p:nvPr/>
        </p:nvSpPr>
        <p:spPr>
          <a:xfrm>
            <a:off x="921741" y="2902880"/>
            <a:ext cx="668273" cy="668273"/>
          </a:xfrm>
          <a:custGeom>
            <a:avLst/>
            <a:gdLst>
              <a:gd name="connsiteX0" fmla="*/ 0 w 668447"/>
              <a:gd name="connsiteY0" fmla="*/ 334224 h 668447"/>
              <a:gd name="connsiteX1" fmla="*/ 334224 w 668447"/>
              <a:gd name="connsiteY1" fmla="*/ 0 h 668447"/>
              <a:gd name="connsiteX2" fmla="*/ 668448 w 668447"/>
              <a:gd name="connsiteY2" fmla="*/ 334224 h 668447"/>
              <a:gd name="connsiteX3" fmla="*/ 334224 w 668447"/>
              <a:gd name="connsiteY3" fmla="*/ 668448 h 668447"/>
              <a:gd name="connsiteX4" fmla="*/ 0 w 668447"/>
              <a:gd name="connsiteY4" fmla="*/ 334224 h 66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447" h="668447">
                <a:moveTo>
                  <a:pt x="0" y="334224"/>
                </a:moveTo>
                <a:cubicBezTo>
                  <a:pt x="0" y="149637"/>
                  <a:pt x="149637" y="0"/>
                  <a:pt x="334224" y="0"/>
                </a:cubicBezTo>
                <a:cubicBezTo>
                  <a:pt x="518811" y="0"/>
                  <a:pt x="668448" y="149637"/>
                  <a:pt x="668448" y="334224"/>
                </a:cubicBezTo>
                <a:cubicBezTo>
                  <a:pt x="668448" y="518811"/>
                  <a:pt x="518811" y="668448"/>
                  <a:pt x="334224" y="668448"/>
                </a:cubicBezTo>
                <a:cubicBezTo>
                  <a:pt x="149637" y="668448"/>
                  <a:pt x="0" y="518811"/>
                  <a:pt x="0" y="33422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7" tIns="135957" rIns="135957" bIns="135957" numCol="1" spcCol="1270" anchor="ctr" anchorCtr="0">
            <a:noAutofit/>
          </a:bodyPr>
          <a:lstStyle/>
          <a:p>
            <a:pPr algn="ctr" defTabSz="1333100">
              <a:lnSpc>
                <a:spcPct val="90000"/>
              </a:lnSpc>
              <a:spcAft>
                <a:spcPct val="35000"/>
              </a:spcAft>
            </a:pPr>
            <a:r>
              <a:rPr lang="de-CH" sz="2999">
                <a:solidFill>
                  <a:srgbClr val="FFFFFF"/>
                </a:solidFill>
                <a:latin typeface="Arial"/>
              </a:rPr>
              <a:t>A</a:t>
            </a:r>
            <a:endParaRPr lang="en-US" sz="29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733EB92-CD69-4325-8CF6-906D3CF122D8}"/>
              </a:ext>
            </a:extLst>
          </p:cNvPr>
          <p:cNvSpPr/>
          <p:nvPr/>
        </p:nvSpPr>
        <p:spPr>
          <a:xfrm rot="18900000">
            <a:off x="1518242" y="2773165"/>
            <a:ext cx="177429" cy="225541"/>
          </a:xfrm>
          <a:custGeom>
            <a:avLst/>
            <a:gdLst>
              <a:gd name="connsiteX0" fmla="*/ 0 w 177475"/>
              <a:gd name="connsiteY0" fmla="*/ 45120 h 225600"/>
              <a:gd name="connsiteX1" fmla="*/ 88738 w 177475"/>
              <a:gd name="connsiteY1" fmla="*/ 45120 h 225600"/>
              <a:gd name="connsiteX2" fmla="*/ 88738 w 177475"/>
              <a:gd name="connsiteY2" fmla="*/ 0 h 225600"/>
              <a:gd name="connsiteX3" fmla="*/ 177475 w 177475"/>
              <a:gd name="connsiteY3" fmla="*/ 112800 h 225600"/>
              <a:gd name="connsiteX4" fmla="*/ 88738 w 177475"/>
              <a:gd name="connsiteY4" fmla="*/ 225600 h 225600"/>
              <a:gd name="connsiteX5" fmla="*/ 88738 w 177475"/>
              <a:gd name="connsiteY5" fmla="*/ 180480 h 225600"/>
              <a:gd name="connsiteX6" fmla="*/ 0 w 177475"/>
              <a:gd name="connsiteY6" fmla="*/ 180480 h 225600"/>
              <a:gd name="connsiteX7" fmla="*/ 0 w 177475"/>
              <a:gd name="connsiteY7" fmla="*/ 45120 h 2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75" h="225600">
                <a:moveTo>
                  <a:pt x="0" y="45120"/>
                </a:moveTo>
                <a:lnTo>
                  <a:pt x="88738" y="45120"/>
                </a:lnTo>
                <a:lnTo>
                  <a:pt x="88738" y="0"/>
                </a:lnTo>
                <a:lnTo>
                  <a:pt x="177475" y="112800"/>
                </a:lnTo>
                <a:lnTo>
                  <a:pt x="88738" y="225600"/>
                </a:lnTo>
                <a:lnTo>
                  <a:pt x="88738" y="180480"/>
                </a:lnTo>
                <a:lnTo>
                  <a:pt x="0" y="180480"/>
                </a:lnTo>
                <a:lnTo>
                  <a:pt x="0" y="4512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5108" rIns="53228" bIns="45107" numCol="1" spcCol="1270" anchor="ctr" anchorCtr="0">
            <a:noAutofit/>
          </a:bodyPr>
          <a:lstStyle/>
          <a:p>
            <a:pPr algn="ctr" defTabSz="444367">
              <a:lnSpc>
                <a:spcPct val="90000"/>
              </a:lnSpc>
              <a:spcAft>
                <a:spcPct val="3500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53C5E-EC9F-41A2-AF12-F7174662CA7D}"/>
              </a:ext>
            </a:extLst>
          </p:cNvPr>
          <p:cNvSpPr txBox="1"/>
          <p:nvPr/>
        </p:nvSpPr>
        <p:spPr>
          <a:xfrm>
            <a:off x="952421" y="4473520"/>
            <a:ext cx="2015699" cy="43193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de-CH" sz="1200" b="1" dirty="0">
                <a:solidFill>
                  <a:srgbClr val="626469"/>
                </a:solidFill>
              </a:rPr>
              <a:t>Biological profile</a:t>
            </a:r>
            <a:endParaRPr lang="en-US" sz="1200" b="1" dirty="0">
              <a:solidFill>
                <a:srgbClr val="626469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8E8C3DE-5DC3-4DC6-BF05-109E97424BEE}"/>
              </a:ext>
            </a:extLst>
          </p:cNvPr>
          <p:cNvSpPr/>
          <p:nvPr/>
        </p:nvSpPr>
        <p:spPr>
          <a:xfrm>
            <a:off x="7210475" y="1839808"/>
            <a:ext cx="911644" cy="911644"/>
          </a:xfrm>
          <a:custGeom>
            <a:avLst/>
            <a:gdLst>
              <a:gd name="connsiteX0" fmla="*/ 0 w 911881"/>
              <a:gd name="connsiteY0" fmla="*/ 455941 h 911881"/>
              <a:gd name="connsiteX1" fmla="*/ 455941 w 911881"/>
              <a:gd name="connsiteY1" fmla="*/ 0 h 911881"/>
              <a:gd name="connsiteX2" fmla="*/ 911882 w 911881"/>
              <a:gd name="connsiteY2" fmla="*/ 455941 h 911881"/>
              <a:gd name="connsiteX3" fmla="*/ 455941 w 911881"/>
              <a:gd name="connsiteY3" fmla="*/ 911882 h 911881"/>
              <a:gd name="connsiteX4" fmla="*/ 0 w 911881"/>
              <a:gd name="connsiteY4" fmla="*/ 455941 h 91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881" h="911881">
                <a:moveTo>
                  <a:pt x="0" y="455941"/>
                </a:moveTo>
                <a:cubicBezTo>
                  <a:pt x="0" y="204132"/>
                  <a:pt x="204132" y="0"/>
                  <a:pt x="455941" y="0"/>
                </a:cubicBezTo>
                <a:cubicBezTo>
                  <a:pt x="707750" y="0"/>
                  <a:pt x="911882" y="204132"/>
                  <a:pt x="911882" y="455941"/>
                </a:cubicBezTo>
                <a:cubicBezTo>
                  <a:pt x="911882" y="707750"/>
                  <a:pt x="707750" y="911882"/>
                  <a:pt x="455941" y="911882"/>
                </a:cubicBezTo>
                <a:cubicBezTo>
                  <a:pt x="204132" y="911882"/>
                  <a:pt x="0" y="707750"/>
                  <a:pt x="0" y="455941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564" tIns="185564" rIns="185564" bIns="185564" numCol="1" spcCol="1270" anchor="ctr" anchorCtr="0">
            <a:noAutofit/>
          </a:bodyPr>
          <a:lstStyle/>
          <a:p>
            <a:pPr algn="ctr" defTabSz="1821903">
              <a:lnSpc>
                <a:spcPct val="90000"/>
              </a:lnSpc>
              <a:spcAft>
                <a:spcPct val="35000"/>
              </a:spcAft>
            </a:pPr>
            <a:r>
              <a:rPr lang="de-CH" sz="4099">
                <a:solidFill>
                  <a:srgbClr val="FFFFFF"/>
                </a:solidFill>
                <a:latin typeface="Arial"/>
              </a:rPr>
              <a:t>D</a:t>
            </a:r>
            <a:endParaRPr lang="en-US" sz="40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14B59B7-65F8-43B7-8B4B-EAA241E188CA}"/>
              </a:ext>
            </a:extLst>
          </p:cNvPr>
          <p:cNvSpPr/>
          <p:nvPr/>
        </p:nvSpPr>
        <p:spPr>
          <a:xfrm rot="2700000">
            <a:off x="8024247" y="2620891"/>
            <a:ext cx="242304" cy="307680"/>
          </a:xfrm>
          <a:custGeom>
            <a:avLst/>
            <a:gdLst>
              <a:gd name="connsiteX0" fmla="*/ 0 w 242367"/>
              <a:gd name="connsiteY0" fmla="*/ 61552 h 307760"/>
              <a:gd name="connsiteX1" fmla="*/ 121184 w 242367"/>
              <a:gd name="connsiteY1" fmla="*/ 61552 h 307760"/>
              <a:gd name="connsiteX2" fmla="*/ 121184 w 242367"/>
              <a:gd name="connsiteY2" fmla="*/ 0 h 307760"/>
              <a:gd name="connsiteX3" fmla="*/ 242367 w 242367"/>
              <a:gd name="connsiteY3" fmla="*/ 153880 h 307760"/>
              <a:gd name="connsiteX4" fmla="*/ 121184 w 242367"/>
              <a:gd name="connsiteY4" fmla="*/ 307760 h 307760"/>
              <a:gd name="connsiteX5" fmla="*/ 121184 w 242367"/>
              <a:gd name="connsiteY5" fmla="*/ 246208 h 307760"/>
              <a:gd name="connsiteX6" fmla="*/ 0 w 242367"/>
              <a:gd name="connsiteY6" fmla="*/ 246208 h 307760"/>
              <a:gd name="connsiteX7" fmla="*/ 0 w 242367"/>
              <a:gd name="connsiteY7" fmla="*/ 61552 h 30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67" h="307760">
                <a:moveTo>
                  <a:pt x="0" y="61552"/>
                </a:moveTo>
                <a:lnTo>
                  <a:pt x="121184" y="61552"/>
                </a:lnTo>
                <a:lnTo>
                  <a:pt x="121184" y="0"/>
                </a:lnTo>
                <a:lnTo>
                  <a:pt x="242367" y="153880"/>
                </a:lnTo>
                <a:lnTo>
                  <a:pt x="121184" y="307760"/>
                </a:lnTo>
                <a:lnTo>
                  <a:pt x="121184" y="246208"/>
                </a:lnTo>
                <a:lnTo>
                  <a:pt x="0" y="246208"/>
                </a:lnTo>
                <a:lnTo>
                  <a:pt x="0" y="61552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1535" rIns="72691" bIns="61536" numCol="1" spcCol="1270" anchor="ctr" anchorCtr="0">
            <a:noAutofit/>
          </a:bodyPr>
          <a:lstStyle/>
          <a:p>
            <a:pPr algn="ctr" defTabSz="622113">
              <a:lnSpc>
                <a:spcPct val="90000"/>
              </a:lnSpc>
              <a:spcAft>
                <a:spcPct val="3500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8C167D4-8F9C-4388-8909-0D7B73CF790F}"/>
              </a:ext>
            </a:extLst>
          </p:cNvPr>
          <p:cNvSpPr/>
          <p:nvPr/>
        </p:nvSpPr>
        <p:spPr>
          <a:xfrm>
            <a:off x="8178378" y="2807712"/>
            <a:ext cx="911644" cy="911644"/>
          </a:xfrm>
          <a:custGeom>
            <a:avLst/>
            <a:gdLst>
              <a:gd name="connsiteX0" fmla="*/ 0 w 911881"/>
              <a:gd name="connsiteY0" fmla="*/ 455941 h 911881"/>
              <a:gd name="connsiteX1" fmla="*/ 455941 w 911881"/>
              <a:gd name="connsiteY1" fmla="*/ 0 h 911881"/>
              <a:gd name="connsiteX2" fmla="*/ 911882 w 911881"/>
              <a:gd name="connsiteY2" fmla="*/ 455941 h 911881"/>
              <a:gd name="connsiteX3" fmla="*/ 455941 w 911881"/>
              <a:gd name="connsiteY3" fmla="*/ 911882 h 911881"/>
              <a:gd name="connsiteX4" fmla="*/ 0 w 911881"/>
              <a:gd name="connsiteY4" fmla="*/ 455941 h 91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881" h="911881">
                <a:moveTo>
                  <a:pt x="0" y="455941"/>
                </a:moveTo>
                <a:cubicBezTo>
                  <a:pt x="0" y="204132"/>
                  <a:pt x="204132" y="0"/>
                  <a:pt x="455941" y="0"/>
                </a:cubicBezTo>
                <a:cubicBezTo>
                  <a:pt x="707750" y="0"/>
                  <a:pt x="911882" y="204132"/>
                  <a:pt x="911882" y="455941"/>
                </a:cubicBezTo>
                <a:cubicBezTo>
                  <a:pt x="911882" y="707750"/>
                  <a:pt x="707750" y="911882"/>
                  <a:pt x="455941" y="911882"/>
                </a:cubicBezTo>
                <a:cubicBezTo>
                  <a:pt x="204132" y="911882"/>
                  <a:pt x="0" y="707750"/>
                  <a:pt x="0" y="455941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27124"/>
              <a:satOff val="-29999"/>
              <a:lumOff val="25726"/>
              <a:alphaOff val="0"/>
            </a:schemeClr>
          </a:fillRef>
          <a:effectRef idx="0">
            <a:schemeClr val="accent1">
              <a:shade val="50000"/>
              <a:hueOff val="227124"/>
              <a:satOff val="-29999"/>
              <a:lumOff val="25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564" tIns="185564" rIns="185564" bIns="185564" numCol="1" spcCol="1270" anchor="ctr" anchorCtr="0">
            <a:noAutofit/>
          </a:bodyPr>
          <a:lstStyle/>
          <a:p>
            <a:pPr algn="ctr" defTabSz="1821903">
              <a:lnSpc>
                <a:spcPct val="90000"/>
              </a:lnSpc>
              <a:spcAft>
                <a:spcPct val="35000"/>
              </a:spcAft>
            </a:pPr>
            <a:r>
              <a:rPr lang="de-CH" sz="4099">
                <a:solidFill>
                  <a:srgbClr val="FFFFFF"/>
                </a:solidFill>
                <a:latin typeface="Arial"/>
              </a:rPr>
              <a:t>E</a:t>
            </a:r>
            <a:endParaRPr lang="en-US" sz="40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FD0F671-70D6-4903-88E7-8AAD23D65B5A}"/>
              </a:ext>
            </a:extLst>
          </p:cNvPr>
          <p:cNvSpPr/>
          <p:nvPr/>
        </p:nvSpPr>
        <p:spPr>
          <a:xfrm>
            <a:off x="7188439" y="3766398"/>
            <a:ext cx="967904" cy="911644"/>
          </a:xfrm>
          <a:custGeom>
            <a:avLst/>
            <a:gdLst>
              <a:gd name="connsiteX0" fmla="*/ 0 w 911881"/>
              <a:gd name="connsiteY0" fmla="*/ 455941 h 911881"/>
              <a:gd name="connsiteX1" fmla="*/ 455941 w 911881"/>
              <a:gd name="connsiteY1" fmla="*/ 0 h 911881"/>
              <a:gd name="connsiteX2" fmla="*/ 911882 w 911881"/>
              <a:gd name="connsiteY2" fmla="*/ 455941 h 911881"/>
              <a:gd name="connsiteX3" fmla="*/ 455941 w 911881"/>
              <a:gd name="connsiteY3" fmla="*/ 911882 h 911881"/>
              <a:gd name="connsiteX4" fmla="*/ 0 w 911881"/>
              <a:gd name="connsiteY4" fmla="*/ 455941 h 91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881" h="911881">
                <a:moveTo>
                  <a:pt x="0" y="455941"/>
                </a:moveTo>
                <a:cubicBezTo>
                  <a:pt x="0" y="204132"/>
                  <a:pt x="204132" y="0"/>
                  <a:pt x="455941" y="0"/>
                </a:cubicBezTo>
                <a:cubicBezTo>
                  <a:pt x="707750" y="0"/>
                  <a:pt x="911882" y="204132"/>
                  <a:pt x="911882" y="455941"/>
                </a:cubicBezTo>
                <a:cubicBezTo>
                  <a:pt x="911882" y="707750"/>
                  <a:pt x="707750" y="911882"/>
                  <a:pt x="455941" y="911882"/>
                </a:cubicBezTo>
                <a:cubicBezTo>
                  <a:pt x="204132" y="911882"/>
                  <a:pt x="0" y="707750"/>
                  <a:pt x="0" y="455941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454248"/>
              <a:satOff val="-59998"/>
              <a:lumOff val="514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564" tIns="185564" rIns="185564" bIns="185564" numCol="1" spcCol="1270" anchor="ctr" anchorCtr="0">
            <a:noAutofit/>
          </a:bodyPr>
          <a:lstStyle/>
          <a:p>
            <a:pPr algn="ctr" defTabSz="1821903">
              <a:lnSpc>
                <a:spcPct val="90000"/>
              </a:lnSpc>
              <a:spcAft>
                <a:spcPct val="35000"/>
              </a:spcAft>
            </a:pPr>
            <a:r>
              <a:rPr lang="de-CH" sz="4099" b="1">
                <a:solidFill>
                  <a:srgbClr val="FFFFFF"/>
                </a:solidFill>
                <a:latin typeface="Arial"/>
              </a:rPr>
              <a:t>D</a:t>
            </a:r>
            <a:r>
              <a:rPr lang="de-CH" sz="4099" b="1" i="1" baseline="30000">
                <a:solidFill>
                  <a:srgbClr val="FFFFFF"/>
                </a:solidFill>
                <a:latin typeface="Arial"/>
              </a:rPr>
              <a:t>n</a:t>
            </a:r>
            <a:endParaRPr lang="en-US" sz="4099" b="1" i="1" baseline="30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9E3CA14-64E0-4E8D-825F-FE5094AC857D}"/>
              </a:ext>
            </a:extLst>
          </p:cNvPr>
          <p:cNvSpPr/>
          <p:nvPr/>
        </p:nvSpPr>
        <p:spPr>
          <a:xfrm>
            <a:off x="6242570" y="2807712"/>
            <a:ext cx="911644" cy="911644"/>
          </a:xfrm>
          <a:custGeom>
            <a:avLst/>
            <a:gdLst>
              <a:gd name="connsiteX0" fmla="*/ 0 w 911881"/>
              <a:gd name="connsiteY0" fmla="*/ 455941 h 911881"/>
              <a:gd name="connsiteX1" fmla="*/ 455941 w 911881"/>
              <a:gd name="connsiteY1" fmla="*/ 0 h 911881"/>
              <a:gd name="connsiteX2" fmla="*/ 911882 w 911881"/>
              <a:gd name="connsiteY2" fmla="*/ 455941 h 911881"/>
              <a:gd name="connsiteX3" fmla="*/ 455941 w 911881"/>
              <a:gd name="connsiteY3" fmla="*/ 911882 h 911881"/>
              <a:gd name="connsiteX4" fmla="*/ 0 w 911881"/>
              <a:gd name="connsiteY4" fmla="*/ 455941 h 91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881" h="911881">
                <a:moveTo>
                  <a:pt x="0" y="455941"/>
                </a:moveTo>
                <a:cubicBezTo>
                  <a:pt x="0" y="204132"/>
                  <a:pt x="204132" y="0"/>
                  <a:pt x="455941" y="0"/>
                </a:cubicBezTo>
                <a:cubicBezTo>
                  <a:pt x="707750" y="0"/>
                  <a:pt x="911882" y="204132"/>
                  <a:pt x="911882" y="455941"/>
                </a:cubicBezTo>
                <a:cubicBezTo>
                  <a:pt x="911882" y="707750"/>
                  <a:pt x="707750" y="911882"/>
                  <a:pt x="455941" y="911882"/>
                </a:cubicBezTo>
                <a:cubicBezTo>
                  <a:pt x="204132" y="911882"/>
                  <a:pt x="0" y="707750"/>
                  <a:pt x="0" y="455941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27124"/>
              <a:satOff val="-29999"/>
              <a:lumOff val="25726"/>
              <a:alphaOff val="0"/>
            </a:schemeClr>
          </a:fillRef>
          <a:effectRef idx="0">
            <a:schemeClr val="accent1">
              <a:shade val="50000"/>
              <a:hueOff val="227124"/>
              <a:satOff val="-29999"/>
              <a:lumOff val="25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564" tIns="185564" rIns="185564" bIns="185564" numCol="1" spcCol="1270" anchor="ctr" anchorCtr="0">
            <a:noAutofit/>
          </a:bodyPr>
          <a:lstStyle/>
          <a:p>
            <a:pPr algn="ctr" defTabSz="1821903">
              <a:lnSpc>
                <a:spcPct val="90000"/>
              </a:lnSpc>
              <a:spcAft>
                <a:spcPct val="35000"/>
              </a:spcAft>
            </a:pPr>
            <a:r>
              <a:rPr lang="de-CH" sz="4099">
                <a:solidFill>
                  <a:srgbClr val="FFFFFF"/>
                </a:solidFill>
                <a:latin typeface="Arial"/>
              </a:rPr>
              <a:t>A</a:t>
            </a:r>
            <a:endParaRPr lang="en-US" sz="4099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3BEA1EB-D71B-4509-BB45-702A47522517}"/>
              </a:ext>
            </a:extLst>
          </p:cNvPr>
          <p:cNvSpPr/>
          <p:nvPr/>
        </p:nvSpPr>
        <p:spPr>
          <a:xfrm rot="18900000">
            <a:off x="7056343" y="2630590"/>
            <a:ext cx="242304" cy="307680"/>
          </a:xfrm>
          <a:custGeom>
            <a:avLst/>
            <a:gdLst>
              <a:gd name="connsiteX0" fmla="*/ 0 w 242367"/>
              <a:gd name="connsiteY0" fmla="*/ 61552 h 307760"/>
              <a:gd name="connsiteX1" fmla="*/ 121184 w 242367"/>
              <a:gd name="connsiteY1" fmla="*/ 61552 h 307760"/>
              <a:gd name="connsiteX2" fmla="*/ 121184 w 242367"/>
              <a:gd name="connsiteY2" fmla="*/ 0 h 307760"/>
              <a:gd name="connsiteX3" fmla="*/ 242367 w 242367"/>
              <a:gd name="connsiteY3" fmla="*/ 153880 h 307760"/>
              <a:gd name="connsiteX4" fmla="*/ 121184 w 242367"/>
              <a:gd name="connsiteY4" fmla="*/ 307760 h 307760"/>
              <a:gd name="connsiteX5" fmla="*/ 121184 w 242367"/>
              <a:gd name="connsiteY5" fmla="*/ 246208 h 307760"/>
              <a:gd name="connsiteX6" fmla="*/ 0 w 242367"/>
              <a:gd name="connsiteY6" fmla="*/ 246208 h 307760"/>
              <a:gd name="connsiteX7" fmla="*/ 0 w 242367"/>
              <a:gd name="connsiteY7" fmla="*/ 61552 h 30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67" h="307760">
                <a:moveTo>
                  <a:pt x="0" y="61552"/>
                </a:moveTo>
                <a:lnTo>
                  <a:pt x="121184" y="61552"/>
                </a:lnTo>
                <a:lnTo>
                  <a:pt x="121184" y="0"/>
                </a:lnTo>
                <a:lnTo>
                  <a:pt x="242367" y="153880"/>
                </a:lnTo>
                <a:lnTo>
                  <a:pt x="121184" y="307760"/>
                </a:lnTo>
                <a:lnTo>
                  <a:pt x="121184" y="246208"/>
                </a:lnTo>
                <a:lnTo>
                  <a:pt x="0" y="246208"/>
                </a:lnTo>
                <a:lnTo>
                  <a:pt x="0" y="61552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1">
              <a:shade val="90000"/>
              <a:hueOff val="240868"/>
              <a:satOff val="-30348"/>
              <a:lumOff val="22733"/>
              <a:alphaOff val="0"/>
            </a:schemeClr>
          </a:lnRef>
          <a:fillRef idx="1">
            <a:schemeClr val="accent1">
              <a:shade val="90000"/>
              <a:hueOff val="240868"/>
              <a:satOff val="-30348"/>
              <a:lumOff val="22733"/>
              <a:alphaOff val="0"/>
            </a:schemeClr>
          </a:fillRef>
          <a:effectRef idx="0">
            <a:schemeClr val="accent1">
              <a:shade val="90000"/>
              <a:hueOff val="240868"/>
              <a:satOff val="-30348"/>
              <a:lumOff val="227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1536" rIns="72691" bIns="61535" numCol="1" spcCol="1270" anchor="ctr" anchorCtr="0">
            <a:noAutofit/>
          </a:bodyPr>
          <a:lstStyle/>
          <a:p>
            <a:pPr algn="ctr" defTabSz="622113">
              <a:lnSpc>
                <a:spcPct val="90000"/>
              </a:lnSpc>
              <a:spcAft>
                <a:spcPct val="3500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Curved Down Arrow 28">
            <a:extLst>
              <a:ext uri="{FF2B5EF4-FFF2-40B4-BE49-F238E27FC236}">
                <a16:creationId xmlns:a16="http://schemas.microsoft.com/office/drawing/2014/main" id="{FFD25F4B-423E-4DED-9FB8-CC8FD405426C}"/>
              </a:ext>
            </a:extLst>
          </p:cNvPr>
          <p:cNvSpPr/>
          <p:nvPr/>
        </p:nvSpPr>
        <p:spPr bwMode="auto">
          <a:xfrm rot="18680457">
            <a:off x="6448689" y="2142072"/>
            <a:ext cx="728146" cy="392991"/>
          </a:xfrm>
          <a:prstGeom prst="curvedDownArrow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</a:pPr>
            <a:endParaRPr lang="en-US">
              <a:solidFill>
                <a:srgbClr val="62646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BFCC4C-D5D4-4A50-9403-68FB793010F4}"/>
              </a:ext>
            </a:extLst>
          </p:cNvPr>
          <p:cNvSpPr txBox="1"/>
          <p:nvPr/>
        </p:nvSpPr>
        <p:spPr>
          <a:xfrm>
            <a:off x="5911314" y="1668795"/>
            <a:ext cx="849692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de-CH" sz="1200" dirty="0">
                <a:solidFill>
                  <a:schemeClr val="accent6">
                    <a:lumMod val="75000"/>
                  </a:schemeClr>
                </a:solidFill>
              </a:rPr>
              <a:t>Reactivity</a:t>
            </a:r>
          </a:p>
          <a:p>
            <a:pPr fontAlgn="base"/>
            <a:r>
              <a:rPr lang="de-CH" sz="1200" dirty="0">
                <a:solidFill>
                  <a:schemeClr val="accent6">
                    <a:lumMod val="75000"/>
                  </a:schemeClr>
                </a:solidFill>
              </a:rPr>
              <a:t>models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0851A-F9A8-469D-B2E0-5AACE165C109}"/>
              </a:ext>
            </a:extLst>
          </p:cNvPr>
          <p:cNvSpPr txBox="1"/>
          <p:nvPr/>
        </p:nvSpPr>
        <p:spPr>
          <a:xfrm>
            <a:off x="9480554" y="3100092"/>
            <a:ext cx="194314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CH" sz="1200" b="1" dirty="0">
                <a:solidFill>
                  <a:srgbClr val="0070C0"/>
                </a:solidFill>
              </a:rPr>
              <a:t>Execution of Chemical Synthesis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843A7F-9B6A-4249-AE8A-F50CD5C3A7EA}"/>
              </a:ext>
            </a:extLst>
          </p:cNvPr>
          <p:cNvSpPr txBox="1"/>
          <p:nvPr/>
        </p:nvSpPr>
        <p:spPr>
          <a:xfrm>
            <a:off x="9150121" y="1571852"/>
            <a:ext cx="1399592" cy="90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CH" sz="1200" b="1" dirty="0">
                <a:solidFill>
                  <a:srgbClr val="AAB400"/>
                </a:solidFill>
              </a:rPr>
              <a:t>Route and Reaction Design </a:t>
            </a:r>
          </a:p>
          <a:p>
            <a:pPr algn="ctr">
              <a:spcAft>
                <a:spcPts val="600"/>
              </a:spcAft>
            </a:pPr>
            <a:r>
              <a:rPr lang="de-CH" sz="1200" dirty="0">
                <a:solidFill>
                  <a:srgbClr val="AAB400"/>
                </a:solidFill>
              </a:rPr>
              <a:t>Right First Time Principles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BE32C2-8DF9-4BE3-86FA-7DE61D76F210}"/>
              </a:ext>
            </a:extLst>
          </p:cNvPr>
          <p:cNvSpPr txBox="1"/>
          <p:nvPr/>
        </p:nvSpPr>
        <p:spPr>
          <a:xfrm>
            <a:off x="8065189" y="4838487"/>
            <a:ext cx="2680152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de-CH" sz="1200" b="1" dirty="0">
                <a:solidFill>
                  <a:srgbClr val="5F7800"/>
                </a:solidFill>
              </a:rPr>
              <a:t>Design in Support Platforms</a:t>
            </a:r>
          </a:p>
          <a:p>
            <a:pPr algn="ctr" fontAlgn="base"/>
            <a:r>
              <a:rPr lang="de-CH" sz="1200" dirty="0">
                <a:solidFill>
                  <a:srgbClr val="5F7800"/>
                </a:solidFill>
              </a:rPr>
              <a:t>Right Second Time Principles</a:t>
            </a:r>
          </a:p>
          <a:p>
            <a:pPr algn="ctr" fontAlgn="base"/>
            <a:r>
              <a:rPr lang="de-CH" sz="1200" dirty="0">
                <a:solidFill>
                  <a:srgbClr val="5F7800"/>
                </a:solidFill>
              </a:rPr>
              <a:t>Reaction Optimisation</a:t>
            </a:r>
          </a:p>
          <a:p>
            <a:pPr algn="ctr" fontAlgn="base"/>
            <a:r>
              <a:rPr lang="de-CH" sz="1200" dirty="0">
                <a:solidFill>
                  <a:srgbClr val="5F7800"/>
                </a:solidFill>
              </a:rPr>
              <a:t>Reaction Robustness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5BC111-29A5-408A-9BA5-0E8E8F829483}"/>
              </a:ext>
            </a:extLst>
          </p:cNvPr>
          <p:cNvSpPr txBox="1"/>
          <p:nvPr/>
        </p:nvSpPr>
        <p:spPr bwMode="auto">
          <a:xfrm>
            <a:off x="1059617" y="1486042"/>
            <a:ext cx="1801306" cy="4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56976">
              <a:buClr>
                <a:srgbClr val="5F7800"/>
              </a:buClr>
            </a:pPr>
            <a:r>
              <a:rPr lang="en-GB" sz="1600" b="1" kern="0" dirty="0">
                <a:solidFill>
                  <a:srgbClr val="626469"/>
                </a:solidFill>
                <a:latin typeface="Arial"/>
              </a:rPr>
              <a:t>DSTA cycle</a:t>
            </a:r>
          </a:p>
          <a:p>
            <a:pPr defTabSz="956976">
              <a:spcAft>
                <a:spcPts val="600"/>
              </a:spcAft>
              <a:buClr>
                <a:srgbClr val="5F7800"/>
              </a:buClr>
            </a:pPr>
            <a:r>
              <a:rPr lang="en-GB" sz="1400" i="1" kern="0" dirty="0">
                <a:solidFill>
                  <a:srgbClr val="626469"/>
                </a:solidFill>
                <a:latin typeface="Arial"/>
              </a:rPr>
              <a:t>Knowing what to make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0AAEB2-5568-48E9-82C1-76B16D3FC22A}"/>
              </a:ext>
            </a:extLst>
          </p:cNvPr>
          <p:cNvSpPr txBox="1"/>
          <p:nvPr/>
        </p:nvSpPr>
        <p:spPr bwMode="auto">
          <a:xfrm>
            <a:off x="6556504" y="1004054"/>
            <a:ext cx="2219582" cy="5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56976">
              <a:spcAft>
                <a:spcPts val="600"/>
              </a:spcAft>
              <a:buClr>
                <a:srgbClr val="5F7800"/>
              </a:buClr>
            </a:pPr>
            <a:r>
              <a:rPr lang="en-GB" sz="1600" b="1" kern="0" dirty="0">
                <a:solidFill>
                  <a:srgbClr val="626469"/>
                </a:solidFill>
                <a:latin typeface="Arial"/>
              </a:rPr>
              <a:t>DEA cycle</a:t>
            </a:r>
          </a:p>
          <a:p>
            <a:pPr algn="ctr" defTabSz="956976">
              <a:spcAft>
                <a:spcPts val="600"/>
              </a:spcAft>
              <a:buClr>
                <a:srgbClr val="5F7800"/>
              </a:buClr>
            </a:pPr>
            <a:r>
              <a:rPr lang="en-GB" sz="1400" i="1" kern="0" dirty="0">
                <a:solidFill>
                  <a:srgbClr val="626469"/>
                </a:solidFill>
                <a:latin typeface="Arial"/>
              </a:rPr>
              <a:t>Knowing what we can make</a:t>
            </a:r>
            <a:endParaRPr lang="en-GB" sz="1400" i="1" kern="0" dirty="0">
              <a:solidFill>
                <a:srgbClr val="626469"/>
              </a:solidFill>
              <a:latin typeface="Arial"/>
              <a:cs typeface="Arial"/>
            </a:endParaRPr>
          </a:p>
        </p:txBody>
      </p:sp>
      <p:sp>
        <p:nvSpPr>
          <p:cNvPr id="43" name="Freeform 60">
            <a:extLst>
              <a:ext uri="{FF2B5EF4-FFF2-40B4-BE49-F238E27FC236}">
                <a16:creationId xmlns:a16="http://schemas.microsoft.com/office/drawing/2014/main" id="{627BE3FB-9363-41D0-8D96-70F7A6D02532}"/>
              </a:ext>
            </a:extLst>
          </p:cNvPr>
          <p:cNvSpPr>
            <a:spLocks noChangeAspect="1"/>
          </p:cNvSpPr>
          <p:nvPr/>
        </p:nvSpPr>
        <p:spPr bwMode="auto">
          <a:xfrm>
            <a:off x="8247376" y="1983659"/>
            <a:ext cx="510380" cy="510380"/>
          </a:xfrm>
          <a:custGeom>
            <a:avLst/>
            <a:gdLst>
              <a:gd name="T0" fmla="*/ 212 w 267"/>
              <a:gd name="T1" fmla="*/ 156 h 267"/>
              <a:gd name="T2" fmla="*/ 251 w 267"/>
              <a:gd name="T3" fmla="*/ 172 h 267"/>
              <a:gd name="T4" fmla="*/ 267 w 267"/>
              <a:gd name="T5" fmla="*/ 212 h 267"/>
              <a:gd name="T6" fmla="*/ 251 w 267"/>
              <a:gd name="T7" fmla="*/ 251 h 267"/>
              <a:gd name="T8" fmla="*/ 212 w 267"/>
              <a:gd name="T9" fmla="*/ 267 h 267"/>
              <a:gd name="T10" fmla="*/ 172 w 267"/>
              <a:gd name="T11" fmla="*/ 251 h 267"/>
              <a:gd name="T12" fmla="*/ 156 w 267"/>
              <a:gd name="T13" fmla="*/ 212 h 267"/>
              <a:gd name="T14" fmla="*/ 156 w 267"/>
              <a:gd name="T15" fmla="*/ 206 h 267"/>
              <a:gd name="T16" fmla="*/ 94 w 267"/>
              <a:gd name="T17" fmla="*/ 174 h 267"/>
              <a:gd name="T18" fmla="*/ 56 w 267"/>
              <a:gd name="T19" fmla="*/ 189 h 267"/>
              <a:gd name="T20" fmla="*/ 17 w 267"/>
              <a:gd name="T21" fmla="*/ 173 h 267"/>
              <a:gd name="T22" fmla="*/ 0 w 267"/>
              <a:gd name="T23" fmla="*/ 134 h 267"/>
              <a:gd name="T24" fmla="*/ 17 w 267"/>
              <a:gd name="T25" fmla="*/ 94 h 267"/>
              <a:gd name="T26" fmla="*/ 56 w 267"/>
              <a:gd name="T27" fmla="*/ 78 h 267"/>
              <a:gd name="T28" fmla="*/ 94 w 267"/>
              <a:gd name="T29" fmla="*/ 93 h 267"/>
              <a:gd name="T30" fmla="*/ 156 w 267"/>
              <a:gd name="T31" fmla="*/ 62 h 267"/>
              <a:gd name="T32" fmla="*/ 156 w 267"/>
              <a:gd name="T33" fmla="*/ 56 h 267"/>
              <a:gd name="T34" fmla="*/ 172 w 267"/>
              <a:gd name="T35" fmla="*/ 16 h 267"/>
              <a:gd name="T36" fmla="*/ 212 w 267"/>
              <a:gd name="T37" fmla="*/ 0 h 267"/>
              <a:gd name="T38" fmla="*/ 251 w 267"/>
              <a:gd name="T39" fmla="*/ 16 h 267"/>
              <a:gd name="T40" fmla="*/ 267 w 267"/>
              <a:gd name="T41" fmla="*/ 56 h 267"/>
              <a:gd name="T42" fmla="*/ 251 w 267"/>
              <a:gd name="T43" fmla="*/ 95 h 267"/>
              <a:gd name="T44" fmla="*/ 212 w 267"/>
              <a:gd name="T45" fmla="*/ 111 h 267"/>
              <a:gd name="T46" fmla="*/ 174 w 267"/>
              <a:gd name="T47" fmla="*/ 96 h 267"/>
              <a:gd name="T48" fmla="*/ 111 w 267"/>
              <a:gd name="T49" fmla="*/ 128 h 267"/>
              <a:gd name="T50" fmla="*/ 112 w 267"/>
              <a:gd name="T51" fmla="*/ 134 h 267"/>
              <a:gd name="T52" fmla="*/ 111 w 267"/>
              <a:gd name="T53" fmla="*/ 140 h 267"/>
              <a:gd name="T54" fmla="*/ 174 w 267"/>
              <a:gd name="T55" fmla="*/ 171 h 267"/>
              <a:gd name="T56" fmla="*/ 212 w 267"/>
              <a:gd name="T57" fmla="*/ 15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7" h="267">
                <a:moveTo>
                  <a:pt x="212" y="156"/>
                </a:moveTo>
                <a:cubicBezTo>
                  <a:pt x="227" y="156"/>
                  <a:pt x="240" y="161"/>
                  <a:pt x="251" y="172"/>
                </a:cubicBezTo>
                <a:cubicBezTo>
                  <a:pt x="262" y="183"/>
                  <a:pt x="267" y="196"/>
                  <a:pt x="267" y="212"/>
                </a:cubicBezTo>
                <a:cubicBezTo>
                  <a:pt x="267" y="227"/>
                  <a:pt x="262" y="240"/>
                  <a:pt x="251" y="251"/>
                </a:cubicBezTo>
                <a:cubicBezTo>
                  <a:pt x="240" y="262"/>
                  <a:pt x="227" y="267"/>
                  <a:pt x="212" y="267"/>
                </a:cubicBezTo>
                <a:cubicBezTo>
                  <a:pt x="196" y="267"/>
                  <a:pt x="183" y="262"/>
                  <a:pt x="172" y="251"/>
                </a:cubicBezTo>
                <a:cubicBezTo>
                  <a:pt x="162" y="240"/>
                  <a:pt x="156" y="227"/>
                  <a:pt x="156" y="212"/>
                </a:cubicBezTo>
                <a:cubicBezTo>
                  <a:pt x="156" y="210"/>
                  <a:pt x="156" y="208"/>
                  <a:pt x="156" y="206"/>
                </a:cubicBezTo>
                <a:cubicBezTo>
                  <a:pt x="94" y="174"/>
                  <a:pt x="94" y="174"/>
                  <a:pt x="94" y="174"/>
                </a:cubicBezTo>
                <a:cubicBezTo>
                  <a:pt x="83" y="184"/>
                  <a:pt x="71" y="189"/>
                  <a:pt x="56" y="189"/>
                </a:cubicBezTo>
                <a:cubicBezTo>
                  <a:pt x="41" y="189"/>
                  <a:pt x="27" y="184"/>
                  <a:pt x="17" y="173"/>
                </a:cubicBezTo>
                <a:cubicBezTo>
                  <a:pt x="6" y="162"/>
                  <a:pt x="0" y="149"/>
                  <a:pt x="0" y="134"/>
                </a:cubicBezTo>
                <a:cubicBezTo>
                  <a:pt x="0" y="118"/>
                  <a:pt x="6" y="105"/>
                  <a:pt x="17" y="94"/>
                </a:cubicBezTo>
                <a:cubicBezTo>
                  <a:pt x="27" y="83"/>
                  <a:pt x="41" y="78"/>
                  <a:pt x="56" y="78"/>
                </a:cubicBezTo>
                <a:cubicBezTo>
                  <a:pt x="71" y="78"/>
                  <a:pt x="83" y="83"/>
                  <a:pt x="94" y="93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9"/>
                  <a:pt x="156" y="57"/>
                  <a:pt x="156" y="56"/>
                </a:cubicBezTo>
                <a:cubicBezTo>
                  <a:pt x="156" y="40"/>
                  <a:pt x="162" y="27"/>
                  <a:pt x="172" y="16"/>
                </a:cubicBezTo>
                <a:cubicBezTo>
                  <a:pt x="183" y="6"/>
                  <a:pt x="196" y="0"/>
                  <a:pt x="212" y="0"/>
                </a:cubicBezTo>
                <a:cubicBezTo>
                  <a:pt x="227" y="0"/>
                  <a:pt x="240" y="6"/>
                  <a:pt x="251" y="16"/>
                </a:cubicBezTo>
                <a:cubicBezTo>
                  <a:pt x="262" y="27"/>
                  <a:pt x="267" y="40"/>
                  <a:pt x="267" y="56"/>
                </a:cubicBezTo>
                <a:cubicBezTo>
                  <a:pt x="267" y="71"/>
                  <a:pt x="262" y="84"/>
                  <a:pt x="251" y="95"/>
                </a:cubicBezTo>
                <a:cubicBezTo>
                  <a:pt x="240" y="106"/>
                  <a:pt x="227" y="111"/>
                  <a:pt x="212" y="111"/>
                </a:cubicBezTo>
                <a:cubicBezTo>
                  <a:pt x="197" y="111"/>
                  <a:pt x="185" y="106"/>
                  <a:pt x="174" y="96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11" y="130"/>
                  <a:pt x="112" y="132"/>
                  <a:pt x="112" y="134"/>
                </a:cubicBezTo>
                <a:cubicBezTo>
                  <a:pt x="112" y="135"/>
                  <a:pt x="111" y="137"/>
                  <a:pt x="111" y="140"/>
                </a:cubicBezTo>
                <a:cubicBezTo>
                  <a:pt x="174" y="171"/>
                  <a:pt x="174" y="171"/>
                  <a:pt x="174" y="171"/>
                </a:cubicBezTo>
                <a:cubicBezTo>
                  <a:pt x="185" y="161"/>
                  <a:pt x="197" y="156"/>
                  <a:pt x="212" y="1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626469"/>
              </a:solidFill>
            </a:endParaRPr>
          </a:p>
        </p:txBody>
      </p:sp>
      <p:pic>
        <p:nvPicPr>
          <p:cNvPr id="57" name="Graphic 56" descr="Flask">
            <a:extLst>
              <a:ext uri="{FF2B5EF4-FFF2-40B4-BE49-F238E27FC236}">
                <a16:creationId xmlns:a16="http://schemas.microsoft.com/office/drawing/2014/main" id="{55EEBAA3-0787-4EC6-B3A6-99CC933D1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0368" y="2781472"/>
            <a:ext cx="914162" cy="914162"/>
          </a:xfrm>
          <a:prstGeom prst="rect">
            <a:avLst/>
          </a:prstGeom>
        </p:spPr>
      </p:pic>
      <p:pic>
        <p:nvPicPr>
          <p:cNvPr id="60" name="Graphic 59" descr="Questions">
            <a:extLst>
              <a:ext uri="{FF2B5EF4-FFF2-40B4-BE49-F238E27FC236}">
                <a16:creationId xmlns:a16="http://schemas.microsoft.com/office/drawing/2014/main" id="{7330BC7C-83AF-4681-99EB-5CB6CB754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9214" y="4713208"/>
            <a:ext cx="914162" cy="914162"/>
          </a:xfrm>
          <a:prstGeom prst="rect">
            <a:avLst/>
          </a:prstGeom>
        </p:spPr>
      </p:pic>
      <p:pic>
        <p:nvPicPr>
          <p:cNvPr id="63" name="Graphic 62" descr="Microscope">
            <a:extLst>
              <a:ext uri="{FF2B5EF4-FFF2-40B4-BE49-F238E27FC236}">
                <a16:creationId xmlns:a16="http://schemas.microsoft.com/office/drawing/2014/main" id="{D0329608-7D94-48C4-B06F-C06A2B2965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5588" y="2779177"/>
            <a:ext cx="914162" cy="91416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14FAB81-4D2F-48F4-9EB2-003FD5A179B6}"/>
              </a:ext>
            </a:extLst>
          </p:cNvPr>
          <p:cNvSpPr txBox="1"/>
          <p:nvPr/>
        </p:nvSpPr>
        <p:spPr>
          <a:xfrm>
            <a:off x="4305235" y="3065980"/>
            <a:ext cx="122181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CH" sz="1200" b="1" dirty="0">
                <a:solidFill>
                  <a:schemeClr val="accent3"/>
                </a:solidFill>
              </a:rPr>
              <a:t>Analysis of Reaction Data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9EAA8CB3-8331-4C6A-93FB-419EF33D75FC}"/>
              </a:ext>
            </a:extLst>
          </p:cNvPr>
          <p:cNvSpPr/>
          <p:nvPr/>
        </p:nvSpPr>
        <p:spPr bwMode="auto">
          <a:xfrm flipH="1">
            <a:off x="7181554" y="3139997"/>
            <a:ext cx="936333" cy="256548"/>
          </a:xfrm>
          <a:prstGeom prst="rightArrow">
            <a:avLst/>
          </a:prstGeom>
          <a:solidFill>
            <a:srgbClr val="0070C0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GB" kern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31FBAF1-BBCC-4D6A-BEE0-797B5C01E836}"/>
              </a:ext>
            </a:extLst>
          </p:cNvPr>
          <p:cNvSpPr/>
          <p:nvPr/>
        </p:nvSpPr>
        <p:spPr>
          <a:xfrm rot="2700000">
            <a:off x="7079623" y="3596532"/>
            <a:ext cx="242304" cy="307680"/>
          </a:xfrm>
          <a:custGeom>
            <a:avLst/>
            <a:gdLst>
              <a:gd name="connsiteX0" fmla="*/ 0 w 242367"/>
              <a:gd name="connsiteY0" fmla="*/ 61552 h 307760"/>
              <a:gd name="connsiteX1" fmla="*/ 121184 w 242367"/>
              <a:gd name="connsiteY1" fmla="*/ 61552 h 307760"/>
              <a:gd name="connsiteX2" fmla="*/ 121184 w 242367"/>
              <a:gd name="connsiteY2" fmla="*/ 0 h 307760"/>
              <a:gd name="connsiteX3" fmla="*/ 242367 w 242367"/>
              <a:gd name="connsiteY3" fmla="*/ 153880 h 307760"/>
              <a:gd name="connsiteX4" fmla="*/ 121184 w 242367"/>
              <a:gd name="connsiteY4" fmla="*/ 307760 h 307760"/>
              <a:gd name="connsiteX5" fmla="*/ 121184 w 242367"/>
              <a:gd name="connsiteY5" fmla="*/ 246208 h 307760"/>
              <a:gd name="connsiteX6" fmla="*/ 0 w 242367"/>
              <a:gd name="connsiteY6" fmla="*/ 246208 h 307760"/>
              <a:gd name="connsiteX7" fmla="*/ 0 w 242367"/>
              <a:gd name="connsiteY7" fmla="*/ 61552 h 30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67" h="307760">
                <a:moveTo>
                  <a:pt x="0" y="61552"/>
                </a:moveTo>
                <a:lnTo>
                  <a:pt x="121184" y="61552"/>
                </a:lnTo>
                <a:lnTo>
                  <a:pt x="121184" y="0"/>
                </a:lnTo>
                <a:lnTo>
                  <a:pt x="242367" y="153880"/>
                </a:lnTo>
                <a:lnTo>
                  <a:pt x="121184" y="307760"/>
                </a:lnTo>
                <a:lnTo>
                  <a:pt x="121184" y="246208"/>
                </a:lnTo>
                <a:lnTo>
                  <a:pt x="0" y="246208"/>
                </a:lnTo>
                <a:lnTo>
                  <a:pt x="0" y="61552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1535" rIns="72691" bIns="61536" numCol="1" spcCol="1270" anchor="ctr" anchorCtr="0">
            <a:noAutofit/>
          </a:bodyPr>
          <a:lstStyle/>
          <a:p>
            <a:pPr algn="ctr" defTabSz="622113">
              <a:lnSpc>
                <a:spcPct val="90000"/>
              </a:lnSpc>
              <a:spcAft>
                <a:spcPct val="3500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FC236D0-1DA0-4D68-B210-AADDD0C73E4C}"/>
              </a:ext>
            </a:extLst>
          </p:cNvPr>
          <p:cNvSpPr/>
          <p:nvPr/>
        </p:nvSpPr>
        <p:spPr>
          <a:xfrm rot="18900000">
            <a:off x="8051889" y="3580920"/>
            <a:ext cx="242304" cy="307680"/>
          </a:xfrm>
          <a:custGeom>
            <a:avLst/>
            <a:gdLst>
              <a:gd name="connsiteX0" fmla="*/ 0 w 242367"/>
              <a:gd name="connsiteY0" fmla="*/ 61552 h 307760"/>
              <a:gd name="connsiteX1" fmla="*/ 121184 w 242367"/>
              <a:gd name="connsiteY1" fmla="*/ 61552 h 307760"/>
              <a:gd name="connsiteX2" fmla="*/ 121184 w 242367"/>
              <a:gd name="connsiteY2" fmla="*/ 0 h 307760"/>
              <a:gd name="connsiteX3" fmla="*/ 242367 w 242367"/>
              <a:gd name="connsiteY3" fmla="*/ 153880 h 307760"/>
              <a:gd name="connsiteX4" fmla="*/ 121184 w 242367"/>
              <a:gd name="connsiteY4" fmla="*/ 307760 h 307760"/>
              <a:gd name="connsiteX5" fmla="*/ 121184 w 242367"/>
              <a:gd name="connsiteY5" fmla="*/ 246208 h 307760"/>
              <a:gd name="connsiteX6" fmla="*/ 0 w 242367"/>
              <a:gd name="connsiteY6" fmla="*/ 246208 h 307760"/>
              <a:gd name="connsiteX7" fmla="*/ 0 w 242367"/>
              <a:gd name="connsiteY7" fmla="*/ 61552 h 30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67" h="307760">
                <a:moveTo>
                  <a:pt x="0" y="61552"/>
                </a:moveTo>
                <a:lnTo>
                  <a:pt x="121184" y="61552"/>
                </a:lnTo>
                <a:lnTo>
                  <a:pt x="121184" y="0"/>
                </a:lnTo>
                <a:lnTo>
                  <a:pt x="242367" y="153880"/>
                </a:lnTo>
                <a:lnTo>
                  <a:pt x="121184" y="307760"/>
                </a:lnTo>
                <a:lnTo>
                  <a:pt x="121184" y="246208"/>
                </a:lnTo>
                <a:lnTo>
                  <a:pt x="0" y="246208"/>
                </a:lnTo>
                <a:lnTo>
                  <a:pt x="0" y="6155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shade val="90000"/>
              <a:hueOff val="240868"/>
              <a:satOff val="-30348"/>
              <a:lumOff val="22733"/>
              <a:alphaOff val="0"/>
            </a:schemeClr>
          </a:lnRef>
          <a:fillRef idx="1">
            <a:schemeClr val="accent1">
              <a:shade val="90000"/>
              <a:hueOff val="240868"/>
              <a:satOff val="-30348"/>
              <a:lumOff val="22733"/>
              <a:alphaOff val="0"/>
            </a:schemeClr>
          </a:fillRef>
          <a:effectRef idx="0">
            <a:schemeClr val="accent1">
              <a:shade val="90000"/>
              <a:hueOff val="240868"/>
              <a:satOff val="-30348"/>
              <a:lumOff val="227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1536" rIns="72691" bIns="61535" numCol="1" spcCol="1270" anchor="ctr" anchorCtr="0">
            <a:noAutofit/>
          </a:bodyPr>
          <a:lstStyle/>
          <a:p>
            <a:pPr algn="ctr" defTabSz="622113">
              <a:lnSpc>
                <a:spcPct val="90000"/>
              </a:lnSpc>
              <a:spcAft>
                <a:spcPct val="35000"/>
              </a:spcAft>
            </a:pPr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DF4A99D9-7F61-4D31-800D-B5B0711D4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45" name="Foliennummernplatzhalter 3">
            <a:extLst>
              <a:ext uri="{FF2B5EF4-FFF2-40B4-BE49-F238E27FC236}">
                <a16:creationId xmlns:a16="http://schemas.microsoft.com/office/drawing/2014/main" id="{F2BC580E-05F0-4311-A43D-622886B5A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17649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4">
            <a:extLst>
              <a:ext uri="{FF2B5EF4-FFF2-40B4-BE49-F238E27FC236}">
                <a16:creationId xmlns:a16="http://schemas.microsoft.com/office/drawing/2014/main" id="{7D4B991E-D2AB-47E6-AE36-BBC9B66A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62" y="261473"/>
            <a:ext cx="11374301" cy="719809"/>
          </a:xfrm>
        </p:spPr>
        <p:txBody>
          <a:bodyPr/>
          <a:lstStyle/>
          <a:p>
            <a:r>
              <a:rPr lang="en-GB" dirty="0"/>
              <a:t>One Factor at a Time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493A3-F437-4B1E-9864-5EA9A1483EA4}"/>
              </a:ext>
            </a:extLst>
          </p:cNvPr>
          <p:cNvSpPr/>
          <p:nvPr/>
        </p:nvSpPr>
        <p:spPr>
          <a:xfrm>
            <a:off x="261696" y="6022464"/>
            <a:ext cx="11753458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</a:t>
            </a:r>
            <a:r>
              <a:rPr lang="en-GB" sz="1200" i="1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Catal</a:t>
            </a:r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2019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2–4 </a:t>
            </a:r>
            <a:endParaRPr lang="en-GB" sz="1200" i="1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BC427C-AB6F-4F6E-9C69-94C3E74E58FD}"/>
              </a:ext>
            </a:extLst>
          </p:cNvPr>
          <p:cNvGrpSpPr/>
          <p:nvPr/>
        </p:nvGrpSpPr>
        <p:grpSpPr>
          <a:xfrm>
            <a:off x="1275582" y="838811"/>
            <a:ext cx="1302998" cy="5102484"/>
            <a:chOff x="1008759" y="838136"/>
            <a:chExt cx="1303337" cy="5103813"/>
          </a:xfrm>
        </p:grpSpPr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53DE2489-0968-4243-B8FD-F51F8CD352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7089" y="838136"/>
            <a:ext cx="1168400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" imgW="1168538" imgH="899107" progId="ChemDraw.Document.6.0">
                    <p:embed/>
                  </p:oleObj>
                </mc:Choice>
                <mc:Fallback>
                  <p:oleObj name="CS ChemDraw Drawing" r:id="rId3" imgW="1168538" imgH="899107" progId="ChemDraw.Document.6.0">
                    <p:embed/>
                    <p:pic>
                      <p:nvPicPr>
                        <p:cNvPr id="44" name="Object 43">
                          <a:extLst>
                            <a:ext uri="{FF2B5EF4-FFF2-40B4-BE49-F238E27FC236}">
                              <a16:creationId xmlns:a16="http://schemas.microsoft.com/office/drawing/2014/main" id="{53DE2489-0968-4243-B8FD-F51F8CD352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07089" y="838136"/>
                          <a:ext cx="1168400" cy="898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E04D439B-EC44-4C3E-88B8-ED0E6138E7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759" y="1798085"/>
            <a:ext cx="1303337" cy="947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1303005" imgH="947823" progId="ChemDraw.Document.6.0">
                    <p:embed/>
                  </p:oleObj>
                </mc:Choice>
                <mc:Fallback>
                  <p:oleObj name="CS ChemDraw Drawing" r:id="rId5" imgW="1303005" imgH="947823" progId="ChemDraw.Document.6.0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id="{E04D439B-EC44-4C3E-88B8-ED0E6138E7C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08759" y="1798085"/>
                          <a:ext cx="1303337" cy="947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B534E85C-21DC-4BCA-A4C0-E2BBBB9375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13439" y="2933636"/>
            <a:ext cx="1093787" cy="93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7" imgW="1094202" imgH="931269" progId="ChemDraw.Document.6.0">
                    <p:embed/>
                  </p:oleObj>
                </mc:Choice>
                <mc:Fallback>
                  <p:oleObj name="CS ChemDraw Drawing" r:id="rId7" imgW="1094202" imgH="931269" progId="ChemDraw.Document.6.0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B534E85C-21DC-4BCA-A4C0-E2BBBB9375D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13439" y="2933636"/>
                          <a:ext cx="1093787" cy="931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B671DE68-B140-470D-92DF-F5E9487117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3914" y="3927411"/>
            <a:ext cx="1020762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9" imgW="1020814" imgH="499925" progId="ChemDraw.Document.6.0">
                    <p:embed/>
                  </p:oleObj>
                </mc:Choice>
                <mc:Fallback>
                  <p:oleObj name="CS ChemDraw Drawing" r:id="rId9" imgW="1020814" imgH="499925" progId="ChemDraw.Document.6.0">
                    <p:embed/>
                    <p:pic>
                      <p:nvPicPr>
                        <p:cNvPr id="48" name="Object 47">
                          <a:extLst>
                            <a:ext uri="{FF2B5EF4-FFF2-40B4-BE49-F238E27FC236}">
                              <a16:creationId xmlns:a16="http://schemas.microsoft.com/office/drawing/2014/main" id="{B671DE68-B140-470D-92DF-F5E9487117E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03914" y="3927411"/>
                          <a:ext cx="1020762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7974C8B4-927E-445C-AB61-C0B744B89D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4539" y="4552886"/>
            <a:ext cx="1179512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1" imgW="1179428" imgH="413372" progId="ChemDraw.Document.6.0">
                    <p:embed/>
                  </p:oleObj>
                </mc:Choice>
                <mc:Fallback>
                  <p:oleObj name="CS ChemDraw Drawing" r:id="rId11" imgW="1179428" imgH="413372" progId="ChemDraw.Document.6.0">
                    <p:embed/>
                    <p:pic>
                      <p:nvPicPr>
                        <p:cNvPr id="49" name="Object 48">
                          <a:extLst>
                            <a:ext uri="{FF2B5EF4-FFF2-40B4-BE49-F238E27FC236}">
                              <a16:creationId xmlns:a16="http://schemas.microsoft.com/office/drawing/2014/main" id="{7974C8B4-927E-445C-AB61-C0B744B89D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24539" y="4552886"/>
                          <a:ext cx="1179512" cy="412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A1DA7767-88E0-42ED-B3C6-78144803DE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80101" y="5010086"/>
            <a:ext cx="1093788" cy="931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3" imgW="1094202" imgH="931269" progId="ChemDraw.Document.6.0">
                    <p:embed/>
                  </p:oleObj>
                </mc:Choice>
                <mc:Fallback>
                  <p:oleObj name="CS ChemDraw Drawing" r:id="rId13" imgW="1094202" imgH="931269" progId="ChemDraw.Document.6.0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A1DA7767-88E0-42ED-B3C6-78144803DEB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80101" y="5010086"/>
                          <a:ext cx="1093788" cy="931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8DD4044-902B-4604-8065-622418CAF7A6}"/>
              </a:ext>
            </a:extLst>
          </p:cNvPr>
          <p:cNvGrpSpPr/>
          <p:nvPr/>
        </p:nvGrpSpPr>
        <p:grpSpPr>
          <a:xfrm>
            <a:off x="9311108" y="733999"/>
            <a:ext cx="1901273" cy="5226277"/>
            <a:chOff x="8625387" y="886403"/>
            <a:chExt cx="1901768" cy="5227638"/>
          </a:xfrm>
        </p:grpSpPr>
        <p:graphicFrame>
          <p:nvGraphicFramePr>
            <p:cNvPr id="51" name="Object 50">
              <a:extLst>
                <a:ext uri="{FF2B5EF4-FFF2-40B4-BE49-F238E27FC236}">
                  <a16:creationId xmlns:a16="http://schemas.microsoft.com/office/drawing/2014/main" id="{355DEE26-1208-4F8A-89AC-11E6693570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32838" y="886403"/>
            <a:ext cx="1020762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5" imgW="1020814" imgH="428507" progId="ChemDraw.Document.6.0">
                    <p:embed/>
                  </p:oleObj>
                </mc:Choice>
                <mc:Fallback>
                  <p:oleObj name="CS ChemDraw Drawing" r:id="rId15" imgW="1020814" imgH="428507" progId="ChemDraw.Document.6.0">
                    <p:embed/>
                    <p:pic>
                      <p:nvPicPr>
                        <p:cNvPr id="51" name="Object 50">
                          <a:extLst>
                            <a:ext uri="{FF2B5EF4-FFF2-40B4-BE49-F238E27FC236}">
                              <a16:creationId xmlns:a16="http://schemas.microsoft.com/office/drawing/2014/main" id="{355DEE26-1208-4F8A-89AC-11E6693570C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732838" y="886403"/>
                          <a:ext cx="1020762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11B55495-5EBD-4CAB-A8AB-9190FF95BF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77375" y="1300741"/>
            <a:ext cx="839788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7" imgW="839472" imgH="975728" progId="ChemDraw.Document.6.0">
                    <p:embed/>
                  </p:oleObj>
                </mc:Choice>
                <mc:Fallback>
                  <p:oleObj name="CS ChemDraw Drawing" r:id="rId17" imgW="839472" imgH="975728" progId="ChemDraw.Document.6.0">
                    <p:embed/>
                    <p:pic>
                      <p:nvPicPr>
                        <p:cNvPr id="52" name="Object 51">
                          <a:extLst>
                            <a:ext uri="{FF2B5EF4-FFF2-40B4-BE49-F238E27FC236}">
                              <a16:creationId xmlns:a16="http://schemas.microsoft.com/office/drawing/2014/main" id="{11B55495-5EBD-4CAB-A8AB-9190FF95BF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477375" y="1300741"/>
                          <a:ext cx="839788" cy="976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B3DC4295-5B2E-4E5A-988C-589C3BE9C1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04263" y="2275466"/>
            <a:ext cx="1179512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9" imgW="1179428" imgH="375062" progId="ChemDraw.Document.6.0">
                    <p:embed/>
                  </p:oleObj>
                </mc:Choice>
                <mc:Fallback>
                  <p:oleObj name="CS ChemDraw Drawing" r:id="rId19" imgW="1179428" imgH="375062" progId="ChemDraw.Document.6.0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B3DC4295-5B2E-4E5A-988C-589C3BE9C1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704263" y="2275466"/>
                          <a:ext cx="1179512" cy="3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84DC71E2-56C9-4DE5-AFB6-3255424A6D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72538" y="5280603"/>
            <a:ext cx="1131887" cy="833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1" imgW="1132554" imgH="833365" progId="ChemDraw.Document.6.0">
                    <p:embed/>
                  </p:oleObj>
                </mc:Choice>
                <mc:Fallback>
                  <p:oleObj name="CS ChemDraw Drawing" r:id="rId21" imgW="1132554" imgH="833365" progId="ChemDraw.Document.6.0">
                    <p:embed/>
                    <p:pic>
                      <p:nvPicPr>
                        <p:cNvPr id="54" name="Object 53">
                          <a:extLst>
                            <a:ext uri="{FF2B5EF4-FFF2-40B4-BE49-F238E27FC236}">
                              <a16:creationId xmlns:a16="http://schemas.microsoft.com/office/drawing/2014/main" id="{84DC71E2-56C9-4DE5-AFB6-3255424A6DA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872538" y="5280603"/>
                          <a:ext cx="1131887" cy="833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782C494D-E2D6-4DE7-987A-11AE7540B3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66692" y="3926319"/>
            <a:ext cx="1160463" cy="138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3" imgW="1160962" imgH="1386735" progId="ChemDraw.Document.6.0">
                    <p:embed/>
                  </p:oleObj>
                </mc:Choice>
                <mc:Fallback>
                  <p:oleObj name="CS ChemDraw Drawing" r:id="rId23" imgW="1160962" imgH="1386735" progId="ChemDraw.Document.6.0">
                    <p:embed/>
                    <p:pic>
                      <p:nvPicPr>
                        <p:cNvPr id="55" name="Object 54">
                          <a:extLst>
                            <a:ext uri="{FF2B5EF4-FFF2-40B4-BE49-F238E27FC236}">
                              <a16:creationId xmlns:a16="http://schemas.microsoft.com/office/drawing/2014/main" id="{782C494D-E2D6-4DE7-987A-11AE7540B30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366692" y="3926319"/>
                          <a:ext cx="1160463" cy="1387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20191E9F-AAD7-4F52-9E8F-CDF767079A9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33462" y="2610738"/>
            <a:ext cx="657225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5" imgW="657184" imgH="940255" progId="ChemDraw.Document.6.0">
                    <p:embed/>
                  </p:oleObj>
                </mc:Choice>
                <mc:Fallback>
                  <p:oleObj name="CS ChemDraw Drawing" r:id="rId25" imgW="657184" imgH="940255" progId="ChemDraw.Document.6.0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20191E9F-AAD7-4F52-9E8F-CDF767079A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9733462" y="2610738"/>
                          <a:ext cx="657225" cy="939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id="{22DC3182-8DC6-482C-A9AD-BF0509D762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25387" y="3119691"/>
            <a:ext cx="1108075" cy="126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7" imgW="1107933" imgH="1260453" progId="ChemDraw.Document.6.0">
                    <p:embed/>
                  </p:oleObj>
                </mc:Choice>
                <mc:Fallback>
                  <p:oleObj name="CS ChemDraw Drawing" r:id="rId27" imgW="1107933" imgH="1260453" progId="ChemDraw.Document.6.0">
                    <p:embed/>
                    <p:pic>
                      <p:nvPicPr>
                        <p:cNvPr id="57" name="Object 56">
                          <a:extLst>
                            <a:ext uri="{FF2B5EF4-FFF2-40B4-BE49-F238E27FC236}">
                              <a16:creationId xmlns:a16="http://schemas.microsoft.com/office/drawing/2014/main" id="{22DC3182-8DC6-482C-A9AD-BF0509D762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8625387" y="3119691"/>
                          <a:ext cx="1108075" cy="1260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27AF6E9-70BB-4717-AEB6-514F02E062AF}"/>
              </a:ext>
            </a:extLst>
          </p:cNvPr>
          <p:cNvGrpSpPr/>
          <p:nvPr/>
        </p:nvGrpSpPr>
        <p:grpSpPr>
          <a:xfrm>
            <a:off x="3445791" y="985340"/>
            <a:ext cx="5296108" cy="5246908"/>
            <a:chOff x="3457575" y="1006475"/>
            <a:chExt cx="5297488" cy="524827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F9191DED-32CB-4B4E-87B2-9BC8C2A8947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57575" y="1006475"/>
              <a:ext cx="5297488" cy="524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BE7442D-BE47-454B-85BD-3CA58D42DCE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60880" y="1012825"/>
              <a:ext cx="685800" cy="304800"/>
            </a:xfrm>
            <a:prstGeom prst="round1Rect">
              <a:avLst>
                <a:gd name="adj" fmla="val 35714"/>
              </a:avLst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AFC701A-E2CA-47F8-A7BA-DF2D0D983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1014413"/>
              <a:ext cx="1331913" cy="304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9CE697F-41A9-4E9E-8963-D3DCA2986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1014413"/>
              <a:ext cx="1217613" cy="304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37BABEA-2202-43AC-AD53-A6DFB6520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1014413"/>
              <a:ext cx="1217613" cy="304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6DC7623-6D5B-4156-9A91-F8EE0B735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1014413"/>
              <a:ext cx="836613" cy="304800"/>
            </a:xfrm>
            <a:prstGeom prst="round1Rect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FB36F9E3-9A9D-4ADA-8B09-B8CE8BE59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1319213"/>
              <a:ext cx="685800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4E6BB0DC-A40F-414F-98CB-802D0D454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1319213"/>
              <a:ext cx="13319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A0128504-EA1E-4C3D-8712-48D2782E8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1319213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3049456F-1500-42EF-98FE-22FBEEAC9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1319213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F5342EB2-A1F2-4B00-948C-FE647C961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1319213"/>
              <a:ext cx="836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9A49FF65-1A67-4672-A130-CDA87D59C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1624013"/>
              <a:ext cx="685800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B85B5042-1B9D-4C68-A797-0266E099D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1624013"/>
              <a:ext cx="13319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99798E06-7594-4D46-A9AE-F3DEA97A2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1624013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E71A68B6-7988-4133-B02C-6A8C307ED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1624013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E5044BD2-AEF7-4DB9-AC32-4BCEFB294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1624013"/>
              <a:ext cx="836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473F7079-EB29-4D3F-BE96-720B1B6FD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1928813"/>
              <a:ext cx="685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A5668A4A-8D13-4F94-8CE0-F82BC273B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1928813"/>
              <a:ext cx="13319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5FF3E487-D1F8-4B66-98E1-D065036F0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1928813"/>
              <a:ext cx="12176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20123A36-CF62-4857-9C4E-E98FC894B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1928813"/>
              <a:ext cx="12176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8EF2781E-FDD2-4B15-9B23-736117845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1928813"/>
              <a:ext cx="8366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2C67BCC6-2BFF-4C51-8D1C-8DF441080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2233613"/>
              <a:ext cx="685800" cy="303213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02AD555B-8766-4D8F-9012-3C9F156A7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2233613"/>
              <a:ext cx="1331913" cy="303213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ADB2BFC5-C391-467C-A27F-135AFD5F3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2233613"/>
              <a:ext cx="1217613" cy="303213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2F820F3A-5BF3-446C-8CAB-1F42C12E1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2233613"/>
              <a:ext cx="1217613" cy="303213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21E4B207-5C6C-41B7-9B20-53818A1CA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2233613"/>
              <a:ext cx="836613" cy="303213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D46997DD-A63A-487B-BDEA-E41CB85F3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2536825"/>
              <a:ext cx="685800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21A2ABA8-E2AD-4764-8B94-0D57232EE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2536825"/>
              <a:ext cx="13319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BE666EDE-5C6E-485C-907C-450BF7750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25368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4">
              <a:extLst>
                <a:ext uri="{FF2B5EF4-FFF2-40B4-BE49-F238E27FC236}">
                  <a16:creationId xmlns:a16="http://schemas.microsoft.com/office/drawing/2014/main" id="{38FF5DC4-A747-497E-AA21-65E911D25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25368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D8B50D60-F15A-4BA2-B044-2DA69B510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2536825"/>
              <a:ext cx="836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6">
              <a:extLst>
                <a:ext uri="{FF2B5EF4-FFF2-40B4-BE49-F238E27FC236}">
                  <a16:creationId xmlns:a16="http://schemas.microsoft.com/office/drawing/2014/main" id="{0DCC397C-F290-41C3-88C6-7DDE1C519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2841625"/>
              <a:ext cx="685800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7">
              <a:extLst>
                <a:ext uri="{FF2B5EF4-FFF2-40B4-BE49-F238E27FC236}">
                  <a16:creationId xmlns:a16="http://schemas.microsoft.com/office/drawing/2014/main" id="{267943BB-CA72-4392-87DF-D6312B0DE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2841625"/>
              <a:ext cx="13319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8">
              <a:extLst>
                <a:ext uri="{FF2B5EF4-FFF2-40B4-BE49-F238E27FC236}">
                  <a16:creationId xmlns:a16="http://schemas.microsoft.com/office/drawing/2014/main" id="{EAFD110A-E4B4-4256-BC65-2C5E7A970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2841625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9">
              <a:extLst>
                <a:ext uri="{FF2B5EF4-FFF2-40B4-BE49-F238E27FC236}">
                  <a16:creationId xmlns:a16="http://schemas.microsoft.com/office/drawing/2014/main" id="{18D3D3E8-0E47-4B2E-A206-31259D061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2841625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0">
              <a:extLst>
                <a:ext uri="{FF2B5EF4-FFF2-40B4-BE49-F238E27FC236}">
                  <a16:creationId xmlns:a16="http://schemas.microsoft.com/office/drawing/2014/main" id="{F3F9CDE0-0CB4-4091-A8C8-536F79389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2841625"/>
              <a:ext cx="836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1">
              <a:extLst>
                <a:ext uri="{FF2B5EF4-FFF2-40B4-BE49-F238E27FC236}">
                  <a16:creationId xmlns:a16="http://schemas.microsoft.com/office/drawing/2014/main" id="{88B969CF-FCFD-46F4-A059-8F7460500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3146425"/>
              <a:ext cx="685800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2">
              <a:extLst>
                <a:ext uri="{FF2B5EF4-FFF2-40B4-BE49-F238E27FC236}">
                  <a16:creationId xmlns:a16="http://schemas.microsoft.com/office/drawing/2014/main" id="{4B23C915-1F04-4B82-87A5-C2565762C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46425"/>
              <a:ext cx="13319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3">
              <a:extLst>
                <a:ext uri="{FF2B5EF4-FFF2-40B4-BE49-F238E27FC236}">
                  <a16:creationId xmlns:a16="http://schemas.microsoft.com/office/drawing/2014/main" id="{B7881271-A798-4E38-A3D4-FC548ADA0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31464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4">
              <a:extLst>
                <a:ext uri="{FF2B5EF4-FFF2-40B4-BE49-F238E27FC236}">
                  <a16:creationId xmlns:a16="http://schemas.microsoft.com/office/drawing/2014/main" id="{BC89D91F-7C20-47D5-96F7-CB56E6B22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31464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5">
              <a:extLst>
                <a:ext uri="{FF2B5EF4-FFF2-40B4-BE49-F238E27FC236}">
                  <a16:creationId xmlns:a16="http://schemas.microsoft.com/office/drawing/2014/main" id="{C8714D4C-9873-4F89-8DC3-ADFFB3FD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3146425"/>
              <a:ext cx="836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6">
              <a:extLst>
                <a:ext uri="{FF2B5EF4-FFF2-40B4-BE49-F238E27FC236}">
                  <a16:creationId xmlns:a16="http://schemas.microsoft.com/office/drawing/2014/main" id="{2B2F9900-74F0-48EF-B02F-3ACDD2ED1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3451225"/>
              <a:ext cx="685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7">
              <a:extLst>
                <a:ext uri="{FF2B5EF4-FFF2-40B4-BE49-F238E27FC236}">
                  <a16:creationId xmlns:a16="http://schemas.microsoft.com/office/drawing/2014/main" id="{FCA93325-3F35-413A-8C4A-B1BC7F89A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451225"/>
              <a:ext cx="13319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8">
              <a:extLst>
                <a:ext uri="{FF2B5EF4-FFF2-40B4-BE49-F238E27FC236}">
                  <a16:creationId xmlns:a16="http://schemas.microsoft.com/office/drawing/2014/main" id="{FE36C9F6-5971-4C97-8332-F9FEA31D2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3451225"/>
              <a:ext cx="12176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9">
              <a:extLst>
                <a:ext uri="{FF2B5EF4-FFF2-40B4-BE49-F238E27FC236}">
                  <a16:creationId xmlns:a16="http://schemas.microsoft.com/office/drawing/2014/main" id="{F900E361-2D4D-419D-8384-56A5107AF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3451225"/>
              <a:ext cx="12176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0">
              <a:extLst>
                <a:ext uri="{FF2B5EF4-FFF2-40B4-BE49-F238E27FC236}">
                  <a16:creationId xmlns:a16="http://schemas.microsoft.com/office/drawing/2014/main" id="{BE64F82C-B68A-4CB3-8D03-8842608DD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3451225"/>
              <a:ext cx="8366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1">
              <a:extLst>
                <a:ext uri="{FF2B5EF4-FFF2-40B4-BE49-F238E27FC236}">
                  <a16:creationId xmlns:a16="http://schemas.microsoft.com/office/drawing/2014/main" id="{51BA8AB5-8A9D-4FC2-ADAF-D596F9CB3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3756025"/>
              <a:ext cx="685800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2">
              <a:extLst>
                <a:ext uri="{FF2B5EF4-FFF2-40B4-BE49-F238E27FC236}">
                  <a16:creationId xmlns:a16="http://schemas.microsoft.com/office/drawing/2014/main" id="{99044CDB-EE7B-421C-A4FB-E19F3F603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756025"/>
              <a:ext cx="13319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3">
              <a:extLst>
                <a:ext uri="{FF2B5EF4-FFF2-40B4-BE49-F238E27FC236}">
                  <a16:creationId xmlns:a16="http://schemas.microsoft.com/office/drawing/2014/main" id="{525FA816-A1A7-45C4-BD36-E1AFC3510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3756025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54">
              <a:extLst>
                <a:ext uri="{FF2B5EF4-FFF2-40B4-BE49-F238E27FC236}">
                  <a16:creationId xmlns:a16="http://schemas.microsoft.com/office/drawing/2014/main" id="{0847E173-AFC2-4E61-B5D7-234C1B808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3756025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5">
              <a:extLst>
                <a:ext uri="{FF2B5EF4-FFF2-40B4-BE49-F238E27FC236}">
                  <a16:creationId xmlns:a16="http://schemas.microsoft.com/office/drawing/2014/main" id="{4B6D1DDB-31C5-4B8D-BE25-6E12D6F0A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3756025"/>
              <a:ext cx="836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56">
              <a:extLst>
                <a:ext uri="{FF2B5EF4-FFF2-40B4-BE49-F238E27FC236}">
                  <a16:creationId xmlns:a16="http://schemas.microsoft.com/office/drawing/2014/main" id="{458D24CB-D7AC-417A-B990-C97C5E95F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4060825"/>
              <a:ext cx="685800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57">
              <a:extLst>
                <a:ext uri="{FF2B5EF4-FFF2-40B4-BE49-F238E27FC236}">
                  <a16:creationId xmlns:a16="http://schemas.microsoft.com/office/drawing/2014/main" id="{F55A6236-5023-4B8B-9361-ED2FB199F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4060825"/>
              <a:ext cx="13319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58">
              <a:extLst>
                <a:ext uri="{FF2B5EF4-FFF2-40B4-BE49-F238E27FC236}">
                  <a16:creationId xmlns:a16="http://schemas.microsoft.com/office/drawing/2014/main" id="{22B9B202-19A2-4745-96C5-85B6CB6B4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40608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59">
              <a:extLst>
                <a:ext uri="{FF2B5EF4-FFF2-40B4-BE49-F238E27FC236}">
                  <a16:creationId xmlns:a16="http://schemas.microsoft.com/office/drawing/2014/main" id="{EEBB5A22-4C16-47BC-AF96-82CADC04A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40608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0">
              <a:extLst>
                <a:ext uri="{FF2B5EF4-FFF2-40B4-BE49-F238E27FC236}">
                  <a16:creationId xmlns:a16="http://schemas.microsoft.com/office/drawing/2014/main" id="{2A13713A-138E-4339-A3BB-AFAF111D4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4060825"/>
              <a:ext cx="836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1">
              <a:extLst>
                <a:ext uri="{FF2B5EF4-FFF2-40B4-BE49-F238E27FC236}">
                  <a16:creationId xmlns:a16="http://schemas.microsoft.com/office/drawing/2014/main" id="{4675BB15-0492-4F87-ABB4-6DB0C9B48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4365625"/>
              <a:ext cx="685800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2">
              <a:extLst>
                <a:ext uri="{FF2B5EF4-FFF2-40B4-BE49-F238E27FC236}">
                  <a16:creationId xmlns:a16="http://schemas.microsoft.com/office/drawing/2014/main" id="{404F113C-B8B4-4546-BB28-9CBE99BCA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4365625"/>
              <a:ext cx="13319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3">
              <a:extLst>
                <a:ext uri="{FF2B5EF4-FFF2-40B4-BE49-F238E27FC236}">
                  <a16:creationId xmlns:a16="http://schemas.microsoft.com/office/drawing/2014/main" id="{A2D37A42-EE14-4AFF-9087-5C50537A9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43656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67578BE4-8FEB-4EFB-87AC-2CD87DF7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43656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65">
              <a:extLst>
                <a:ext uri="{FF2B5EF4-FFF2-40B4-BE49-F238E27FC236}">
                  <a16:creationId xmlns:a16="http://schemas.microsoft.com/office/drawing/2014/main" id="{E26326E5-463D-4A71-BCC9-C14462853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4365625"/>
              <a:ext cx="836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D64BACF8-9EAA-4000-970D-7240A157F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4670425"/>
              <a:ext cx="685800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67">
              <a:extLst>
                <a:ext uri="{FF2B5EF4-FFF2-40B4-BE49-F238E27FC236}">
                  <a16:creationId xmlns:a16="http://schemas.microsoft.com/office/drawing/2014/main" id="{1B36E328-77B8-42F2-A727-9ABBF37EB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4670425"/>
              <a:ext cx="13319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68">
              <a:extLst>
                <a:ext uri="{FF2B5EF4-FFF2-40B4-BE49-F238E27FC236}">
                  <a16:creationId xmlns:a16="http://schemas.microsoft.com/office/drawing/2014/main" id="{9A72D7BC-AD55-42D2-9127-7EAE54195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4670425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69">
              <a:extLst>
                <a:ext uri="{FF2B5EF4-FFF2-40B4-BE49-F238E27FC236}">
                  <a16:creationId xmlns:a16="http://schemas.microsoft.com/office/drawing/2014/main" id="{42EB922B-5641-4086-BBD0-17902DF6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4670425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0">
              <a:extLst>
                <a:ext uri="{FF2B5EF4-FFF2-40B4-BE49-F238E27FC236}">
                  <a16:creationId xmlns:a16="http://schemas.microsoft.com/office/drawing/2014/main" id="{F478D71A-5100-4A5D-AE54-DD60B38F7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4670425"/>
              <a:ext cx="836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1">
              <a:extLst>
                <a:ext uri="{FF2B5EF4-FFF2-40B4-BE49-F238E27FC236}">
                  <a16:creationId xmlns:a16="http://schemas.microsoft.com/office/drawing/2014/main" id="{A8D1DBA4-3DE4-4258-B126-7213B42C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4975225"/>
              <a:ext cx="685800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72">
              <a:extLst>
                <a:ext uri="{FF2B5EF4-FFF2-40B4-BE49-F238E27FC236}">
                  <a16:creationId xmlns:a16="http://schemas.microsoft.com/office/drawing/2014/main" id="{D16BBB09-566F-49C7-8A88-7DA7D4A1B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4975225"/>
              <a:ext cx="13319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73">
              <a:extLst>
                <a:ext uri="{FF2B5EF4-FFF2-40B4-BE49-F238E27FC236}">
                  <a16:creationId xmlns:a16="http://schemas.microsoft.com/office/drawing/2014/main" id="{85B45791-D3CF-445A-8F14-B240911F1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49752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74">
              <a:extLst>
                <a:ext uri="{FF2B5EF4-FFF2-40B4-BE49-F238E27FC236}">
                  <a16:creationId xmlns:a16="http://schemas.microsoft.com/office/drawing/2014/main" id="{B6CCC4A9-6498-4379-8A4C-55503FB1B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49752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75">
              <a:extLst>
                <a:ext uri="{FF2B5EF4-FFF2-40B4-BE49-F238E27FC236}">
                  <a16:creationId xmlns:a16="http://schemas.microsoft.com/office/drawing/2014/main" id="{D2D738F9-68F6-4166-92A8-EAE4FB0CE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4975225"/>
              <a:ext cx="836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76">
              <a:extLst>
                <a:ext uri="{FF2B5EF4-FFF2-40B4-BE49-F238E27FC236}">
                  <a16:creationId xmlns:a16="http://schemas.microsoft.com/office/drawing/2014/main" id="{2447C927-4656-4DAD-B91D-E2715AFD9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5280025"/>
              <a:ext cx="685800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77">
              <a:extLst>
                <a:ext uri="{FF2B5EF4-FFF2-40B4-BE49-F238E27FC236}">
                  <a16:creationId xmlns:a16="http://schemas.microsoft.com/office/drawing/2014/main" id="{801F417C-4861-4522-B740-DBC819D1F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5280025"/>
              <a:ext cx="13319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78">
              <a:extLst>
                <a:ext uri="{FF2B5EF4-FFF2-40B4-BE49-F238E27FC236}">
                  <a16:creationId xmlns:a16="http://schemas.microsoft.com/office/drawing/2014/main" id="{988E14F8-9BDB-4778-BE6F-9AA6C9752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52800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79">
              <a:extLst>
                <a:ext uri="{FF2B5EF4-FFF2-40B4-BE49-F238E27FC236}">
                  <a16:creationId xmlns:a16="http://schemas.microsoft.com/office/drawing/2014/main" id="{7974B5C7-7EC0-43FC-B509-A868085BD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52800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0">
              <a:extLst>
                <a:ext uri="{FF2B5EF4-FFF2-40B4-BE49-F238E27FC236}">
                  <a16:creationId xmlns:a16="http://schemas.microsoft.com/office/drawing/2014/main" id="{A791C7B2-7F70-442E-A151-21DF9AEF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5280025"/>
              <a:ext cx="836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1">
              <a:extLst>
                <a:ext uri="{FF2B5EF4-FFF2-40B4-BE49-F238E27FC236}">
                  <a16:creationId xmlns:a16="http://schemas.microsoft.com/office/drawing/2014/main" id="{B2D2DF17-690B-48A3-A8CD-511343340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5584825"/>
              <a:ext cx="685800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82">
              <a:extLst>
                <a:ext uri="{FF2B5EF4-FFF2-40B4-BE49-F238E27FC236}">
                  <a16:creationId xmlns:a16="http://schemas.microsoft.com/office/drawing/2014/main" id="{A327ACA7-4D01-4E0A-8A43-D8B8F125F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5584825"/>
              <a:ext cx="13319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3">
              <a:extLst>
                <a:ext uri="{FF2B5EF4-FFF2-40B4-BE49-F238E27FC236}">
                  <a16:creationId xmlns:a16="http://schemas.microsoft.com/office/drawing/2014/main" id="{3E10F89E-C0C1-4E26-9CBF-8AA9A865C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55848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84">
              <a:extLst>
                <a:ext uri="{FF2B5EF4-FFF2-40B4-BE49-F238E27FC236}">
                  <a16:creationId xmlns:a16="http://schemas.microsoft.com/office/drawing/2014/main" id="{5DE7CC22-ABDC-452A-9497-E4DAA44C9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5584825"/>
              <a:ext cx="1217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85">
              <a:extLst>
                <a:ext uri="{FF2B5EF4-FFF2-40B4-BE49-F238E27FC236}">
                  <a16:creationId xmlns:a16="http://schemas.microsoft.com/office/drawing/2014/main" id="{3CC96DB4-4D56-4585-8F60-BF3FFED28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13" y="5584825"/>
              <a:ext cx="836613" cy="304800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86">
              <a:extLst>
                <a:ext uri="{FF2B5EF4-FFF2-40B4-BE49-F238E27FC236}">
                  <a16:creationId xmlns:a16="http://schemas.microsoft.com/office/drawing/2014/main" id="{4F2BE93F-D0A1-4E82-B85C-D4BC867674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57575" y="5889625"/>
              <a:ext cx="685800" cy="304800"/>
            </a:xfrm>
            <a:prstGeom prst="round1Rect">
              <a:avLst>
                <a:gd name="adj" fmla="val 39286"/>
              </a:avLst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87">
              <a:extLst>
                <a:ext uri="{FF2B5EF4-FFF2-40B4-BE49-F238E27FC236}">
                  <a16:creationId xmlns:a16="http://schemas.microsoft.com/office/drawing/2014/main" id="{4E5E247E-5B77-4E09-9643-72DD91174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5889625"/>
              <a:ext cx="1331913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88">
              <a:extLst>
                <a:ext uri="{FF2B5EF4-FFF2-40B4-BE49-F238E27FC236}">
                  <a16:creationId xmlns:a16="http://schemas.microsoft.com/office/drawing/2014/main" id="{FA8F12D2-1195-4776-8579-45165BB84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88" y="5889625"/>
              <a:ext cx="1217613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89">
              <a:extLst>
                <a:ext uri="{FF2B5EF4-FFF2-40B4-BE49-F238E27FC236}">
                  <a16:creationId xmlns:a16="http://schemas.microsoft.com/office/drawing/2014/main" id="{B49DCEF4-BE6F-4E9D-AD32-C45ACEA62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900" y="5889625"/>
              <a:ext cx="1217613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0">
              <a:extLst>
                <a:ext uri="{FF2B5EF4-FFF2-40B4-BE49-F238E27FC236}">
                  <a16:creationId xmlns:a16="http://schemas.microsoft.com/office/drawing/2014/main" id="{905FCE66-87E7-4187-BF96-696564BB26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910513" y="5889625"/>
              <a:ext cx="836613" cy="304800"/>
            </a:xfrm>
            <a:prstGeom prst="round1Rect">
              <a:avLst>
                <a:gd name="adj" fmla="val 42857"/>
              </a:avLst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91">
              <a:extLst>
                <a:ext uri="{FF2B5EF4-FFF2-40B4-BE49-F238E27FC236}">
                  <a16:creationId xmlns:a16="http://schemas.microsoft.com/office/drawing/2014/main" id="{71354131-60B2-4E0C-87B1-B95A27815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575" y="1319213"/>
              <a:ext cx="528955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2">
              <a:extLst>
                <a:ext uri="{FF2B5EF4-FFF2-40B4-BE49-F238E27FC236}">
                  <a16:creationId xmlns:a16="http://schemas.microsoft.com/office/drawing/2014/main" id="{13D3A79B-2DD2-4B69-B872-3FD660CC1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975" y="1066800"/>
              <a:ext cx="4584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 dirty="0">
                  <a:solidFill>
                    <a:srgbClr val="002060"/>
                  </a:solidFill>
                </a:rPr>
                <a:t>Entry</a:t>
              </a:r>
              <a:endParaRPr lang="en-US" altLang="en-US" sz="1799" dirty="0"/>
            </a:p>
          </p:txBody>
        </p:sp>
        <p:sp>
          <p:nvSpPr>
            <p:cNvPr id="125" name="Rectangle 93">
              <a:extLst>
                <a:ext uri="{FF2B5EF4-FFF2-40B4-BE49-F238E27FC236}">
                  <a16:creationId xmlns:a16="http://schemas.microsoft.com/office/drawing/2014/main" id="{00B48D46-D5C6-4589-9FCA-8E18FC1A6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1066800"/>
              <a:ext cx="5850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>
                  <a:solidFill>
                    <a:srgbClr val="002060"/>
                  </a:solidFill>
                </a:rPr>
                <a:t>Ligand</a:t>
              </a:r>
              <a:endParaRPr lang="en-US" altLang="en-US" sz="1799"/>
            </a:p>
          </p:txBody>
        </p:sp>
        <p:sp>
          <p:nvSpPr>
            <p:cNvPr id="126" name="Rectangle 94">
              <a:extLst>
                <a:ext uri="{FF2B5EF4-FFF2-40B4-BE49-F238E27FC236}">
                  <a16:creationId xmlns:a16="http://schemas.microsoft.com/office/drawing/2014/main" id="{A3AB6417-ECAB-4549-9659-5F063AE35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1066800"/>
              <a:ext cx="4280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>
                  <a:solidFill>
                    <a:srgbClr val="002060"/>
                  </a:solidFill>
                </a:rPr>
                <a:t>Base</a:t>
              </a:r>
              <a:endParaRPr lang="en-US" altLang="en-US" sz="1799"/>
            </a:p>
          </p:txBody>
        </p:sp>
        <p:sp>
          <p:nvSpPr>
            <p:cNvPr id="127" name="Rectangle 95">
              <a:extLst>
                <a:ext uri="{FF2B5EF4-FFF2-40B4-BE49-F238E27FC236}">
                  <a16:creationId xmlns:a16="http://schemas.microsoft.com/office/drawing/2014/main" id="{B8BB5FD1-99DF-46FB-9BB3-964C83960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1066800"/>
              <a:ext cx="6460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>
                  <a:solidFill>
                    <a:srgbClr val="002060"/>
                  </a:solidFill>
                </a:rPr>
                <a:t>Solvent</a:t>
              </a:r>
              <a:endParaRPr lang="en-US" altLang="en-US" sz="1799"/>
            </a:p>
          </p:txBody>
        </p:sp>
        <p:sp>
          <p:nvSpPr>
            <p:cNvPr id="128" name="Rectangle 96">
              <a:extLst>
                <a:ext uri="{FF2B5EF4-FFF2-40B4-BE49-F238E27FC236}">
                  <a16:creationId xmlns:a16="http://schemas.microsoft.com/office/drawing/2014/main" id="{813D975B-FDE5-4087-9D4D-999A12F6A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5475" y="1066800"/>
              <a:ext cx="4213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>
                  <a:solidFill>
                    <a:srgbClr val="002060"/>
                  </a:solidFill>
                </a:rPr>
                <a:t>Yield</a:t>
              </a:r>
              <a:endParaRPr lang="en-US" altLang="en-US" sz="1799"/>
            </a:p>
          </p:txBody>
        </p:sp>
        <p:sp>
          <p:nvSpPr>
            <p:cNvPr id="129" name="Rectangle 97">
              <a:extLst>
                <a:ext uri="{FF2B5EF4-FFF2-40B4-BE49-F238E27FC236}">
                  <a16:creationId xmlns:a16="http://schemas.microsoft.com/office/drawing/2014/main" id="{59DEF02E-2084-4F10-BEB6-DE2985D0B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37953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</a:t>
              </a:r>
              <a:endParaRPr lang="en-US" altLang="en-US" sz="1799"/>
            </a:p>
          </p:txBody>
        </p:sp>
        <p:sp>
          <p:nvSpPr>
            <p:cNvPr id="130" name="Rectangle 98">
              <a:extLst>
                <a:ext uri="{FF2B5EF4-FFF2-40B4-BE49-F238E27FC236}">
                  <a16:creationId xmlns:a16="http://schemas.microsoft.com/office/drawing/2014/main" id="{133A3DAA-71C6-47AE-867B-5E3E6546E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1379538"/>
              <a:ext cx="6572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Amphos</a:t>
              </a:r>
              <a:endParaRPr lang="en-US" altLang="en-US" sz="1799"/>
            </a:p>
          </p:txBody>
        </p:sp>
        <p:sp>
          <p:nvSpPr>
            <p:cNvPr id="131" name="Rectangle 99">
              <a:extLst>
                <a:ext uri="{FF2B5EF4-FFF2-40B4-BE49-F238E27FC236}">
                  <a16:creationId xmlns:a16="http://schemas.microsoft.com/office/drawing/2014/main" id="{0A18471A-49C7-4C9E-B8B9-A4DC4BA1C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1379538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32" name="Rectangle 100">
              <a:extLst>
                <a:ext uri="{FF2B5EF4-FFF2-40B4-BE49-F238E27FC236}">
                  <a16:creationId xmlns:a16="http://schemas.microsoft.com/office/drawing/2014/main" id="{BC30E789-CAF5-4463-B283-DD45027A1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1379538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33" name="Rectangle 101">
              <a:extLst>
                <a:ext uri="{FF2B5EF4-FFF2-40B4-BE49-F238E27FC236}">
                  <a16:creationId xmlns:a16="http://schemas.microsoft.com/office/drawing/2014/main" id="{A71BA424-3DB1-4826-ACAB-FCA3E747F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38" y="137953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34%</a:t>
              </a:r>
              <a:endParaRPr lang="en-US" altLang="en-US" sz="1799"/>
            </a:p>
          </p:txBody>
        </p:sp>
        <p:sp>
          <p:nvSpPr>
            <p:cNvPr id="134" name="Rectangle 102">
              <a:extLst>
                <a:ext uri="{FF2B5EF4-FFF2-40B4-BE49-F238E27FC236}">
                  <a16:creationId xmlns:a16="http://schemas.microsoft.com/office/drawing/2014/main" id="{BF2EA6FA-DA02-4CFE-BDDD-45E701EB8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68433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2</a:t>
              </a:r>
              <a:endParaRPr lang="en-US" altLang="en-US" sz="1799"/>
            </a:p>
          </p:txBody>
        </p:sp>
        <p:sp>
          <p:nvSpPr>
            <p:cNvPr id="135" name="Rectangle 103">
              <a:extLst>
                <a:ext uri="{FF2B5EF4-FFF2-40B4-BE49-F238E27FC236}">
                  <a16:creationId xmlns:a16="http://schemas.microsoft.com/office/drawing/2014/main" id="{ED639724-4AE5-489A-B9E3-6EACD34A9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1684338"/>
              <a:ext cx="91691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CataCXium</a:t>
              </a:r>
              <a:endParaRPr lang="en-US" altLang="en-US" sz="1799"/>
            </a:p>
          </p:txBody>
        </p:sp>
        <p:sp>
          <p:nvSpPr>
            <p:cNvPr id="136" name="Rectangle 104">
              <a:extLst>
                <a:ext uri="{FF2B5EF4-FFF2-40B4-BE49-F238E27FC236}">
                  <a16:creationId xmlns:a16="http://schemas.microsoft.com/office/drawing/2014/main" id="{8C103697-72AA-443E-B055-05E70DBF6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775" y="1684338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</a:t>
              </a:r>
              <a:endParaRPr lang="en-US" altLang="en-US" sz="1799"/>
            </a:p>
          </p:txBody>
        </p:sp>
        <p:sp>
          <p:nvSpPr>
            <p:cNvPr id="137" name="Rectangle 105">
              <a:extLst>
                <a:ext uri="{FF2B5EF4-FFF2-40B4-BE49-F238E27FC236}">
                  <a16:creationId xmlns:a16="http://schemas.microsoft.com/office/drawing/2014/main" id="{6FC29708-7DF1-465F-8571-D2FF5D866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1684338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38" name="Rectangle 106">
              <a:extLst>
                <a:ext uri="{FF2B5EF4-FFF2-40B4-BE49-F238E27FC236}">
                  <a16:creationId xmlns:a16="http://schemas.microsoft.com/office/drawing/2014/main" id="{FCA74241-0F7C-45CE-9215-C7B716972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1684338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39" name="Rectangle 107">
              <a:extLst>
                <a:ext uri="{FF2B5EF4-FFF2-40B4-BE49-F238E27FC236}">
                  <a16:creationId xmlns:a16="http://schemas.microsoft.com/office/drawing/2014/main" id="{6C2A5DB1-3DD1-4912-8C8C-C9FDE1A10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38" y="168433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14%</a:t>
              </a:r>
              <a:endParaRPr lang="en-US" altLang="en-US" sz="1799"/>
            </a:p>
          </p:txBody>
        </p:sp>
        <p:sp>
          <p:nvSpPr>
            <p:cNvPr id="140" name="Rectangle 108">
              <a:extLst>
                <a:ext uri="{FF2B5EF4-FFF2-40B4-BE49-F238E27FC236}">
                  <a16:creationId xmlns:a16="http://schemas.microsoft.com/office/drawing/2014/main" id="{33C89DD4-90E6-4A4F-A0D9-79F7BB30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198913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3</a:t>
              </a:r>
              <a:endParaRPr lang="en-US" altLang="en-US" sz="1799"/>
            </a:p>
          </p:txBody>
        </p:sp>
        <p:sp>
          <p:nvSpPr>
            <p:cNvPr id="141" name="Rectangle 109">
              <a:extLst>
                <a:ext uri="{FF2B5EF4-FFF2-40B4-BE49-F238E27FC236}">
                  <a16:creationId xmlns:a16="http://schemas.microsoft.com/office/drawing/2014/main" id="{3CD6E5D7-3CD2-4266-90DF-062EB806C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1989138"/>
              <a:ext cx="78867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DCEPhos</a:t>
              </a:r>
              <a:endParaRPr lang="en-US" altLang="en-US" sz="1799"/>
            </a:p>
          </p:txBody>
        </p:sp>
        <p:sp>
          <p:nvSpPr>
            <p:cNvPr id="142" name="Rectangle 110">
              <a:extLst>
                <a:ext uri="{FF2B5EF4-FFF2-40B4-BE49-F238E27FC236}">
                  <a16:creationId xmlns:a16="http://schemas.microsoft.com/office/drawing/2014/main" id="{83158509-03CC-4B34-9D9F-57793AC53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1989138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43" name="Rectangle 111">
              <a:extLst>
                <a:ext uri="{FF2B5EF4-FFF2-40B4-BE49-F238E27FC236}">
                  <a16:creationId xmlns:a16="http://schemas.microsoft.com/office/drawing/2014/main" id="{A8834FAA-7CB5-4B86-8EB4-3B49592D6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1989138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44" name="Rectangle 112">
              <a:extLst>
                <a:ext uri="{FF2B5EF4-FFF2-40B4-BE49-F238E27FC236}">
                  <a16:creationId xmlns:a16="http://schemas.microsoft.com/office/drawing/2014/main" id="{1E64B9AA-DFF1-469B-839E-CEFB8597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38" y="198913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61%</a:t>
              </a:r>
              <a:endParaRPr lang="en-US" altLang="en-US" sz="1799"/>
            </a:p>
          </p:txBody>
        </p:sp>
        <p:sp>
          <p:nvSpPr>
            <p:cNvPr id="145" name="Rectangle 113">
              <a:extLst>
                <a:ext uri="{FF2B5EF4-FFF2-40B4-BE49-F238E27FC236}">
                  <a16:creationId xmlns:a16="http://schemas.microsoft.com/office/drawing/2014/main" id="{42913005-4A41-43ED-AEB0-305CF45C8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29393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4</a:t>
              </a:r>
              <a:endParaRPr lang="en-US" altLang="en-US" sz="1799"/>
            </a:p>
          </p:txBody>
        </p:sp>
        <p:sp>
          <p:nvSpPr>
            <p:cNvPr id="146" name="Rectangle 114">
              <a:extLst>
                <a:ext uri="{FF2B5EF4-FFF2-40B4-BE49-F238E27FC236}">
                  <a16:creationId xmlns:a16="http://schemas.microsoft.com/office/drawing/2014/main" id="{FD1502C6-170F-447D-812A-7A5F05150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293938"/>
              <a:ext cx="3879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dcpe</a:t>
              </a:r>
              <a:endParaRPr lang="en-US" altLang="en-US" sz="1799"/>
            </a:p>
          </p:txBody>
        </p:sp>
        <p:sp>
          <p:nvSpPr>
            <p:cNvPr id="147" name="Rectangle 115">
              <a:extLst>
                <a:ext uri="{FF2B5EF4-FFF2-40B4-BE49-F238E27FC236}">
                  <a16:creationId xmlns:a16="http://schemas.microsoft.com/office/drawing/2014/main" id="{49952706-58CA-4879-887C-8133CE48A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2293938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48" name="Rectangle 116">
              <a:extLst>
                <a:ext uri="{FF2B5EF4-FFF2-40B4-BE49-F238E27FC236}">
                  <a16:creationId xmlns:a16="http://schemas.microsoft.com/office/drawing/2014/main" id="{9D86293D-9FCD-4C36-AED8-3FC6801F7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2293938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49" name="Rectangle 117">
              <a:extLst>
                <a:ext uri="{FF2B5EF4-FFF2-40B4-BE49-F238E27FC236}">
                  <a16:creationId xmlns:a16="http://schemas.microsoft.com/office/drawing/2014/main" id="{4D713805-3A72-4D1B-8FF8-6963CFCD4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163" y="2293938"/>
              <a:ext cx="2596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0%</a:t>
              </a:r>
              <a:endParaRPr lang="en-US" altLang="en-US" sz="1799"/>
            </a:p>
          </p:txBody>
        </p:sp>
        <p:sp>
          <p:nvSpPr>
            <p:cNvPr id="150" name="Rectangle 118">
              <a:extLst>
                <a:ext uri="{FF2B5EF4-FFF2-40B4-BE49-F238E27FC236}">
                  <a16:creationId xmlns:a16="http://schemas.microsoft.com/office/drawing/2014/main" id="{C1DFA9F8-3ECD-46EA-89CB-963714FCA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59873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5</a:t>
              </a:r>
              <a:endParaRPr lang="en-US" altLang="en-US" sz="1799"/>
            </a:p>
          </p:txBody>
        </p:sp>
        <p:sp>
          <p:nvSpPr>
            <p:cNvPr id="151" name="Rectangle 119">
              <a:extLst>
                <a:ext uri="{FF2B5EF4-FFF2-40B4-BE49-F238E27FC236}">
                  <a16:creationId xmlns:a16="http://schemas.microsoft.com/office/drawing/2014/main" id="{859BDAFB-B7A2-4472-906C-C7088DE70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598738"/>
              <a:ext cx="3879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dcpp</a:t>
              </a:r>
              <a:endParaRPr lang="en-US" altLang="en-US" sz="1799"/>
            </a:p>
          </p:txBody>
        </p:sp>
        <p:sp>
          <p:nvSpPr>
            <p:cNvPr id="152" name="Rectangle 120">
              <a:extLst>
                <a:ext uri="{FF2B5EF4-FFF2-40B4-BE49-F238E27FC236}">
                  <a16:creationId xmlns:a16="http://schemas.microsoft.com/office/drawing/2014/main" id="{D341AAD8-1FA0-4425-ABF0-CA2DBD936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2598738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53" name="Rectangle 121">
              <a:extLst>
                <a:ext uri="{FF2B5EF4-FFF2-40B4-BE49-F238E27FC236}">
                  <a16:creationId xmlns:a16="http://schemas.microsoft.com/office/drawing/2014/main" id="{83815F27-DDBB-483A-8BF9-0947BA033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2598738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54" name="Rectangle 122">
              <a:extLst>
                <a:ext uri="{FF2B5EF4-FFF2-40B4-BE49-F238E27FC236}">
                  <a16:creationId xmlns:a16="http://schemas.microsoft.com/office/drawing/2014/main" id="{6801818A-B6D3-4511-9F66-BEA81D71D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163" y="2598738"/>
              <a:ext cx="2596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0%</a:t>
              </a:r>
              <a:endParaRPr lang="en-US" altLang="en-US" sz="1799"/>
            </a:p>
          </p:txBody>
        </p:sp>
        <p:sp>
          <p:nvSpPr>
            <p:cNvPr id="155" name="Rectangle 123">
              <a:extLst>
                <a:ext uri="{FF2B5EF4-FFF2-40B4-BE49-F238E27FC236}">
                  <a16:creationId xmlns:a16="http://schemas.microsoft.com/office/drawing/2014/main" id="{4F3B85D7-7212-4296-B32D-A86602595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290353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6</a:t>
              </a:r>
              <a:endParaRPr lang="en-US" altLang="en-US" sz="1799"/>
            </a:p>
          </p:txBody>
        </p:sp>
        <p:sp>
          <p:nvSpPr>
            <p:cNvPr id="156" name="Rectangle 124">
              <a:extLst>
                <a:ext uri="{FF2B5EF4-FFF2-40B4-BE49-F238E27FC236}">
                  <a16:creationId xmlns:a16="http://schemas.microsoft.com/office/drawing/2014/main" id="{0D0DEF63-1D3F-4AF3-AF7C-CA513013F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903538"/>
              <a:ext cx="7790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DPEPhos</a:t>
              </a:r>
              <a:endParaRPr lang="en-US" altLang="en-US" sz="1799"/>
            </a:p>
          </p:txBody>
        </p:sp>
        <p:sp>
          <p:nvSpPr>
            <p:cNvPr id="157" name="Rectangle 125">
              <a:extLst>
                <a:ext uri="{FF2B5EF4-FFF2-40B4-BE49-F238E27FC236}">
                  <a16:creationId xmlns:a16="http://schemas.microsoft.com/office/drawing/2014/main" id="{C34E464B-EC0C-445E-9038-3B6674C14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2903538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58" name="Rectangle 126">
              <a:extLst>
                <a:ext uri="{FF2B5EF4-FFF2-40B4-BE49-F238E27FC236}">
                  <a16:creationId xmlns:a16="http://schemas.microsoft.com/office/drawing/2014/main" id="{45FE4689-3664-496D-9132-9722537B3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2903538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59" name="Rectangle 127">
              <a:extLst>
                <a:ext uri="{FF2B5EF4-FFF2-40B4-BE49-F238E27FC236}">
                  <a16:creationId xmlns:a16="http://schemas.microsoft.com/office/drawing/2014/main" id="{3146024C-5421-4D3C-BFF1-042FA46EA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38" y="290353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52%</a:t>
              </a:r>
              <a:endParaRPr lang="en-US" altLang="en-US" sz="1799"/>
            </a:p>
          </p:txBody>
        </p:sp>
        <p:sp>
          <p:nvSpPr>
            <p:cNvPr id="160" name="Rectangle 128">
              <a:extLst>
                <a:ext uri="{FF2B5EF4-FFF2-40B4-BE49-F238E27FC236}">
                  <a16:creationId xmlns:a16="http://schemas.microsoft.com/office/drawing/2014/main" id="{AD6D2E38-595E-4342-B7BE-E0F743525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320675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7</a:t>
              </a:r>
              <a:endParaRPr lang="en-US" altLang="en-US" sz="1799"/>
            </a:p>
          </p:txBody>
        </p:sp>
        <p:sp>
          <p:nvSpPr>
            <p:cNvPr id="161" name="Rectangle 129">
              <a:extLst>
                <a:ext uri="{FF2B5EF4-FFF2-40B4-BE49-F238E27FC236}">
                  <a16:creationId xmlns:a16="http://schemas.microsoft.com/office/drawing/2014/main" id="{C6E749DE-DEB7-432F-9E4E-1D106024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3206750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dppe</a:t>
              </a:r>
              <a:endParaRPr lang="en-US" altLang="en-US" sz="1799"/>
            </a:p>
          </p:txBody>
        </p:sp>
        <p:sp>
          <p:nvSpPr>
            <p:cNvPr id="162" name="Rectangle 130">
              <a:extLst>
                <a:ext uri="{FF2B5EF4-FFF2-40B4-BE49-F238E27FC236}">
                  <a16:creationId xmlns:a16="http://schemas.microsoft.com/office/drawing/2014/main" id="{16CE0D25-B9A4-4FB0-A038-484E62EB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32067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63" name="Rectangle 131">
              <a:extLst>
                <a:ext uri="{FF2B5EF4-FFF2-40B4-BE49-F238E27FC236}">
                  <a16:creationId xmlns:a16="http://schemas.microsoft.com/office/drawing/2014/main" id="{1C7727B4-1ACD-4540-AB21-AAC19EDB7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32067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64" name="Rectangle 132">
              <a:extLst>
                <a:ext uri="{FF2B5EF4-FFF2-40B4-BE49-F238E27FC236}">
                  <a16:creationId xmlns:a16="http://schemas.microsoft.com/office/drawing/2014/main" id="{F3DDA8AA-CBF2-4738-9AB1-12524636B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163" y="3206750"/>
              <a:ext cx="2596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0%</a:t>
              </a:r>
              <a:endParaRPr lang="en-US" altLang="en-US" sz="1799"/>
            </a:p>
          </p:txBody>
        </p:sp>
        <p:sp>
          <p:nvSpPr>
            <p:cNvPr id="165" name="Rectangle 133">
              <a:extLst>
                <a:ext uri="{FF2B5EF4-FFF2-40B4-BE49-F238E27FC236}">
                  <a16:creationId xmlns:a16="http://schemas.microsoft.com/office/drawing/2014/main" id="{699B2BDA-0192-4296-B86D-297379927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351155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8</a:t>
              </a:r>
              <a:endParaRPr lang="en-US" altLang="en-US" sz="1799"/>
            </a:p>
          </p:txBody>
        </p:sp>
        <p:sp>
          <p:nvSpPr>
            <p:cNvPr id="166" name="Rectangle 134">
              <a:extLst>
                <a:ext uri="{FF2B5EF4-FFF2-40B4-BE49-F238E27FC236}">
                  <a16:creationId xmlns:a16="http://schemas.microsoft.com/office/drawing/2014/main" id="{CCCB2885-1D9B-4EDD-8585-C5DB458E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3511550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dppf</a:t>
              </a:r>
              <a:endParaRPr lang="en-US" altLang="en-US" sz="1799"/>
            </a:p>
          </p:txBody>
        </p:sp>
        <p:sp>
          <p:nvSpPr>
            <p:cNvPr id="167" name="Rectangle 135">
              <a:extLst>
                <a:ext uri="{FF2B5EF4-FFF2-40B4-BE49-F238E27FC236}">
                  <a16:creationId xmlns:a16="http://schemas.microsoft.com/office/drawing/2014/main" id="{F344F68A-F214-45EB-9B76-F4A828974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35115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68" name="Rectangle 136">
              <a:extLst>
                <a:ext uri="{FF2B5EF4-FFF2-40B4-BE49-F238E27FC236}">
                  <a16:creationId xmlns:a16="http://schemas.microsoft.com/office/drawing/2014/main" id="{792488F1-6C61-40B8-992F-9A406872B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35115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69" name="Rectangle 137">
              <a:extLst>
                <a:ext uri="{FF2B5EF4-FFF2-40B4-BE49-F238E27FC236}">
                  <a16:creationId xmlns:a16="http://schemas.microsoft.com/office/drawing/2014/main" id="{7953BEEB-B36C-43DF-ACA4-F4E095E0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38" y="3511550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58%</a:t>
              </a:r>
              <a:endParaRPr lang="en-US" altLang="en-US" sz="1799"/>
            </a:p>
          </p:txBody>
        </p:sp>
        <p:sp>
          <p:nvSpPr>
            <p:cNvPr id="170" name="Rectangle 138">
              <a:extLst>
                <a:ext uri="{FF2B5EF4-FFF2-40B4-BE49-F238E27FC236}">
                  <a16:creationId xmlns:a16="http://schemas.microsoft.com/office/drawing/2014/main" id="{86DF452C-39A1-48EE-A7B3-66F422922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381635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9</a:t>
              </a:r>
              <a:endParaRPr lang="en-US" altLang="en-US" sz="1799"/>
            </a:p>
          </p:txBody>
        </p:sp>
        <p:sp>
          <p:nvSpPr>
            <p:cNvPr id="171" name="Rectangle 139">
              <a:extLst>
                <a:ext uri="{FF2B5EF4-FFF2-40B4-BE49-F238E27FC236}">
                  <a16:creationId xmlns:a16="http://schemas.microsoft.com/office/drawing/2014/main" id="{ADF4377B-9D84-4E3E-9F5E-43A0E72FF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3816350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dppp</a:t>
              </a:r>
              <a:endParaRPr lang="en-US" altLang="en-US" sz="1799"/>
            </a:p>
          </p:txBody>
        </p:sp>
        <p:sp>
          <p:nvSpPr>
            <p:cNvPr id="172" name="Rectangle 140">
              <a:extLst>
                <a:ext uri="{FF2B5EF4-FFF2-40B4-BE49-F238E27FC236}">
                  <a16:creationId xmlns:a16="http://schemas.microsoft.com/office/drawing/2014/main" id="{FF8B6267-06E1-4DB4-84A3-2FFDEC96F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38163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73" name="Rectangle 141">
              <a:extLst>
                <a:ext uri="{FF2B5EF4-FFF2-40B4-BE49-F238E27FC236}">
                  <a16:creationId xmlns:a16="http://schemas.microsoft.com/office/drawing/2014/main" id="{7B67B1EC-9F0C-4C78-98A5-8B62AED6B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38163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74" name="Rectangle 142">
              <a:extLst>
                <a:ext uri="{FF2B5EF4-FFF2-40B4-BE49-F238E27FC236}">
                  <a16:creationId xmlns:a16="http://schemas.microsoft.com/office/drawing/2014/main" id="{32A11BF5-5922-4E84-98F9-F868E2E6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38" y="3816350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16%</a:t>
              </a:r>
              <a:endParaRPr lang="en-US" altLang="en-US" sz="1799"/>
            </a:p>
          </p:txBody>
        </p:sp>
        <p:sp>
          <p:nvSpPr>
            <p:cNvPr id="175" name="Rectangle 143">
              <a:extLst>
                <a:ext uri="{FF2B5EF4-FFF2-40B4-BE49-F238E27FC236}">
                  <a16:creationId xmlns:a16="http://schemas.microsoft.com/office/drawing/2014/main" id="{29AC6DFD-E64B-4746-8125-DD8E6A5AB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1211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10</a:t>
              </a:r>
              <a:endParaRPr lang="en-US" altLang="en-US" sz="1799"/>
            </a:p>
          </p:txBody>
        </p:sp>
        <p:sp>
          <p:nvSpPr>
            <p:cNvPr id="176" name="Rectangle 144">
              <a:extLst>
                <a:ext uri="{FF2B5EF4-FFF2-40B4-BE49-F238E27FC236}">
                  <a16:creationId xmlns:a16="http://schemas.microsoft.com/office/drawing/2014/main" id="{A379C236-C99B-4B32-8356-1F9A82A5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4121150"/>
              <a:ext cx="3686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PMe</a:t>
              </a:r>
              <a:endParaRPr lang="en-US" altLang="en-US" sz="1799"/>
            </a:p>
          </p:txBody>
        </p:sp>
        <p:sp>
          <p:nvSpPr>
            <p:cNvPr id="177" name="Rectangle 145">
              <a:extLst>
                <a:ext uri="{FF2B5EF4-FFF2-40B4-BE49-F238E27FC236}">
                  <a16:creationId xmlns:a16="http://schemas.microsoft.com/office/drawing/2014/main" id="{944538B5-1587-4E58-B448-AC7690C47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411321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i="1">
                  <a:solidFill>
                    <a:srgbClr val="000000"/>
                  </a:solidFill>
                </a:rPr>
                <a:t>t</a:t>
              </a:r>
              <a:endParaRPr lang="en-US" altLang="en-US" sz="1799"/>
            </a:p>
          </p:txBody>
        </p:sp>
        <p:sp>
          <p:nvSpPr>
            <p:cNvPr id="178" name="Rectangle 146">
              <a:extLst>
                <a:ext uri="{FF2B5EF4-FFF2-40B4-BE49-F238E27FC236}">
                  <a16:creationId xmlns:a16="http://schemas.microsoft.com/office/drawing/2014/main" id="{1626E67C-D1F6-4772-92B2-21A9F929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4121150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-</a:t>
              </a:r>
              <a:endParaRPr lang="en-US" altLang="en-US" sz="1799"/>
            </a:p>
          </p:txBody>
        </p:sp>
        <p:sp>
          <p:nvSpPr>
            <p:cNvPr id="179" name="Rectangle 147">
              <a:extLst>
                <a:ext uri="{FF2B5EF4-FFF2-40B4-BE49-F238E27FC236}">
                  <a16:creationId xmlns:a16="http://schemas.microsoft.com/office/drawing/2014/main" id="{527878A9-DF0E-48A4-B978-94D3CE09C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121150"/>
              <a:ext cx="2196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Bu</a:t>
              </a:r>
              <a:endParaRPr lang="en-US" altLang="en-US" sz="1799"/>
            </a:p>
          </p:txBody>
        </p:sp>
        <p:sp>
          <p:nvSpPr>
            <p:cNvPr id="180" name="Rectangle 148">
              <a:extLst>
                <a:ext uri="{FF2B5EF4-FFF2-40B4-BE49-F238E27FC236}">
                  <a16:creationId xmlns:a16="http://schemas.microsoft.com/office/drawing/2014/main" id="{C5295187-5468-41D1-A863-0AE659ABE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25" y="42052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>
                  <a:solidFill>
                    <a:srgbClr val="000000"/>
                  </a:solidFill>
                </a:rPr>
                <a:t>2</a:t>
              </a:r>
              <a:endParaRPr lang="en-US" altLang="en-US" sz="1799"/>
            </a:p>
          </p:txBody>
        </p:sp>
        <p:sp>
          <p:nvSpPr>
            <p:cNvPr id="181" name="Rectangle 149">
              <a:extLst>
                <a:ext uri="{FF2B5EF4-FFF2-40B4-BE49-F238E27FC236}">
                  <a16:creationId xmlns:a16="http://schemas.microsoft.com/office/drawing/2014/main" id="{995B4FE7-E78A-4CBC-8491-85099C2D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41211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82" name="Rectangle 150">
              <a:extLst>
                <a:ext uri="{FF2B5EF4-FFF2-40B4-BE49-F238E27FC236}">
                  <a16:creationId xmlns:a16="http://schemas.microsoft.com/office/drawing/2014/main" id="{56D14A0E-FC17-47E0-966A-5CD520EF2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41211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83" name="Rectangle 151">
              <a:extLst>
                <a:ext uri="{FF2B5EF4-FFF2-40B4-BE49-F238E27FC236}">
                  <a16:creationId xmlns:a16="http://schemas.microsoft.com/office/drawing/2014/main" id="{C5163906-4566-4733-8171-CEFE13FBD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163" y="4121150"/>
              <a:ext cx="2596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0%</a:t>
              </a:r>
              <a:endParaRPr lang="en-US" altLang="en-US" sz="1799"/>
            </a:p>
          </p:txBody>
        </p:sp>
        <p:sp>
          <p:nvSpPr>
            <p:cNvPr id="184" name="Rectangle 152">
              <a:extLst>
                <a:ext uri="{FF2B5EF4-FFF2-40B4-BE49-F238E27FC236}">
                  <a16:creationId xmlns:a16="http://schemas.microsoft.com/office/drawing/2014/main" id="{7A0211B8-9194-4967-B2C8-36AF9320A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738" y="4425950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11</a:t>
              </a:r>
              <a:endParaRPr lang="en-US" altLang="en-US" sz="1799"/>
            </a:p>
          </p:txBody>
        </p:sp>
        <p:sp>
          <p:nvSpPr>
            <p:cNvPr id="185" name="Rectangle 153">
              <a:extLst>
                <a:ext uri="{FF2B5EF4-FFF2-40B4-BE49-F238E27FC236}">
                  <a16:creationId xmlns:a16="http://schemas.microsoft.com/office/drawing/2014/main" id="{D61D8026-A77E-4BC3-8C22-14166A2A5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4425950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P</a:t>
              </a:r>
              <a:endParaRPr lang="en-US" altLang="en-US" sz="1799"/>
            </a:p>
          </p:txBody>
        </p:sp>
        <p:sp>
          <p:nvSpPr>
            <p:cNvPr id="186" name="Rectangle 154">
              <a:extLst>
                <a:ext uri="{FF2B5EF4-FFF2-40B4-BE49-F238E27FC236}">
                  <a16:creationId xmlns:a16="http://schemas.microsoft.com/office/drawing/2014/main" id="{CFB36C9B-5820-4022-B8F7-16C63D149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441801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i="1">
                  <a:solidFill>
                    <a:srgbClr val="000000"/>
                  </a:solidFill>
                </a:rPr>
                <a:t>o</a:t>
              </a:r>
              <a:endParaRPr lang="en-US" altLang="en-US" sz="1799"/>
            </a:p>
          </p:txBody>
        </p:sp>
        <p:sp>
          <p:nvSpPr>
            <p:cNvPr id="187" name="Rectangle 155">
              <a:extLst>
                <a:ext uri="{FF2B5EF4-FFF2-40B4-BE49-F238E27FC236}">
                  <a16:creationId xmlns:a16="http://schemas.microsoft.com/office/drawing/2014/main" id="{D1E6D280-DCF3-4831-957D-C2E8DC03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4425950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-</a:t>
              </a:r>
              <a:endParaRPr lang="en-US" altLang="en-US" sz="1799"/>
            </a:p>
          </p:txBody>
        </p:sp>
        <p:sp>
          <p:nvSpPr>
            <p:cNvPr id="188" name="Rectangle 156">
              <a:extLst>
                <a:ext uri="{FF2B5EF4-FFF2-40B4-BE49-F238E27FC236}">
                  <a16:creationId xmlns:a16="http://schemas.microsoft.com/office/drawing/2014/main" id="{00D5AAE9-D18F-452E-8EFB-BD8776BF8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4425950"/>
              <a:ext cx="2285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Tol</a:t>
              </a:r>
              <a:endParaRPr lang="en-US" altLang="en-US" sz="1799"/>
            </a:p>
          </p:txBody>
        </p:sp>
        <p:sp>
          <p:nvSpPr>
            <p:cNvPr id="189" name="Rectangle 157">
              <a:extLst>
                <a:ext uri="{FF2B5EF4-FFF2-40B4-BE49-F238E27FC236}">
                  <a16:creationId xmlns:a16="http://schemas.microsoft.com/office/drawing/2014/main" id="{AA235742-7FAD-4FA6-837E-3BE488BE0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163" y="45100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 sz="1799"/>
            </a:p>
          </p:txBody>
        </p:sp>
        <p:sp>
          <p:nvSpPr>
            <p:cNvPr id="190" name="Rectangle 158">
              <a:extLst>
                <a:ext uri="{FF2B5EF4-FFF2-40B4-BE49-F238E27FC236}">
                  <a16:creationId xmlns:a16="http://schemas.microsoft.com/office/drawing/2014/main" id="{12248A36-9963-40C6-82CC-7641D3F4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44259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191" name="Rectangle 159">
              <a:extLst>
                <a:ext uri="{FF2B5EF4-FFF2-40B4-BE49-F238E27FC236}">
                  <a16:creationId xmlns:a16="http://schemas.microsoft.com/office/drawing/2014/main" id="{6343B3E2-C179-4CE1-8E9A-F4E08DC3A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44259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192" name="Rectangle 160">
              <a:extLst>
                <a:ext uri="{FF2B5EF4-FFF2-40B4-BE49-F238E27FC236}">
                  <a16:creationId xmlns:a16="http://schemas.microsoft.com/office/drawing/2014/main" id="{3D9E248F-9FA5-433D-BEAB-3A7B106F5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163" y="4425950"/>
              <a:ext cx="2596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0%</a:t>
              </a:r>
              <a:endParaRPr lang="en-US" altLang="en-US" sz="1799"/>
            </a:p>
          </p:txBody>
        </p:sp>
        <p:sp>
          <p:nvSpPr>
            <p:cNvPr id="193" name="Rectangle 161">
              <a:extLst>
                <a:ext uri="{FF2B5EF4-FFF2-40B4-BE49-F238E27FC236}">
                  <a16:creationId xmlns:a16="http://schemas.microsoft.com/office/drawing/2014/main" id="{C136C238-8C8A-4746-B349-EA27F003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7307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12</a:t>
              </a:r>
              <a:endParaRPr lang="en-US" altLang="en-US" sz="1799"/>
            </a:p>
          </p:txBody>
        </p:sp>
        <p:sp>
          <p:nvSpPr>
            <p:cNvPr id="194" name="Rectangle 162">
              <a:extLst>
                <a:ext uri="{FF2B5EF4-FFF2-40B4-BE49-F238E27FC236}">
                  <a16:creationId xmlns:a16="http://schemas.microsoft.com/office/drawing/2014/main" id="{A031CF7F-A16C-4B79-B86E-3946741B6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4730750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P</a:t>
              </a:r>
              <a:endParaRPr lang="en-US" altLang="en-US" sz="1799"/>
            </a:p>
          </p:txBody>
        </p:sp>
        <p:sp>
          <p:nvSpPr>
            <p:cNvPr id="195" name="Rectangle 163">
              <a:extLst>
                <a:ext uri="{FF2B5EF4-FFF2-40B4-BE49-F238E27FC236}">
                  <a16:creationId xmlns:a16="http://schemas.microsoft.com/office/drawing/2014/main" id="{847D705C-4042-4E1C-9A3A-D2CC61AA9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100" y="472281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i="1">
                  <a:solidFill>
                    <a:srgbClr val="000000"/>
                  </a:solidFill>
                </a:rPr>
                <a:t>t</a:t>
              </a:r>
              <a:endParaRPr lang="en-US" altLang="en-US" sz="1799"/>
            </a:p>
          </p:txBody>
        </p:sp>
        <p:sp>
          <p:nvSpPr>
            <p:cNvPr id="196" name="Rectangle 164">
              <a:extLst>
                <a:ext uri="{FF2B5EF4-FFF2-40B4-BE49-F238E27FC236}">
                  <a16:creationId xmlns:a16="http://schemas.microsoft.com/office/drawing/2014/main" id="{35416727-7BCF-474A-B6C3-E4EB9066C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4730750"/>
              <a:ext cx="593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-</a:t>
              </a:r>
              <a:endParaRPr lang="en-US" altLang="en-US" sz="1799"/>
            </a:p>
          </p:txBody>
        </p:sp>
        <p:sp>
          <p:nvSpPr>
            <p:cNvPr id="197" name="Rectangle 165">
              <a:extLst>
                <a:ext uri="{FF2B5EF4-FFF2-40B4-BE49-F238E27FC236}">
                  <a16:creationId xmlns:a16="http://schemas.microsoft.com/office/drawing/2014/main" id="{25624A5D-E7E6-4576-945E-40EF8A19B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4730750"/>
              <a:ext cx="2196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Bu</a:t>
              </a:r>
              <a:endParaRPr lang="en-US" altLang="en-US" sz="1799"/>
            </a:p>
          </p:txBody>
        </p:sp>
        <p:sp>
          <p:nvSpPr>
            <p:cNvPr id="198" name="Rectangle 166">
              <a:extLst>
                <a:ext uri="{FF2B5EF4-FFF2-40B4-BE49-F238E27FC236}">
                  <a16:creationId xmlns:a16="http://schemas.microsoft.com/office/drawing/2014/main" id="{ADC7E3D6-4321-4B23-9A15-8DD8B5322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250" y="48148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 sz="1799"/>
            </a:p>
          </p:txBody>
        </p:sp>
        <p:sp>
          <p:nvSpPr>
            <p:cNvPr id="199" name="Rectangle 167">
              <a:extLst>
                <a:ext uri="{FF2B5EF4-FFF2-40B4-BE49-F238E27FC236}">
                  <a16:creationId xmlns:a16="http://schemas.microsoft.com/office/drawing/2014/main" id="{08FF5519-27AF-4A75-97C1-5AF31EF15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47307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200" name="Rectangle 168">
              <a:extLst>
                <a:ext uri="{FF2B5EF4-FFF2-40B4-BE49-F238E27FC236}">
                  <a16:creationId xmlns:a16="http://schemas.microsoft.com/office/drawing/2014/main" id="{7DCC33D5-D266-4664-BC00-F42996DFD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47307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201" name="Rectangle 169">
              <a:extLst>
                <a:ext uri="{FF2B5EF4-FFF2-40B4-BE49-F238E27FC236}">
                  <a16:creationId xmlns:a16="http://schemas.microsoft.com/office/drawing/2014/main" id="{2D808631-DD57-4862-9B4D-A7DF85586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38" y="4730750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25%</a:t>
              </a:r>
              <a:endParaRPr lang="en-US" altLang="en-US" sz="1799"/>
            </a:p>
          </p:txBody>
        </p:sp>
        <p:sp>
          <p:nvSpPr>
            <p:cNvPr id="202" name="Rectangle 170">
              <a:extLst>
                <a:ext uri="{FF2B5EF4-FFF2-40B4-BE49-F238E27FC236}">
                  <a16:creationId xmlns:a16="http://schemas.microsoft.com/office/drawing/2014/main" id="{8BFE39A2-D2E8-4B97-A96D-543C3801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50355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13</a:t>
              </a:r>
              <a:endParaRPr lang="en-US" altLang="en-US" sz="1799"/>
            </a:p>
          </p:txBody>
        </p:sp>
        <p:sp>
          <p:nvSpPr>
            <p:cNvPr id="203" name="Rectangle 171">
              <a:extLst>
                <a:ext uri="{FF2B5EF4-FFF2-40B4-BE49-F238E27FC236}">
                  <a16:creationId xmlns:a16="http://schemas.microsoft.com/office/drawing/2014/main" id="{B54E1DF9-4682-441A-BF65-E5EC765F6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5035550"/>
              <a:ext cx="3398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PCy</a:t>
              </a:r>
              <a:endParaRPr lang="en-US" altLang="en-US" sz="1799"/>
            </a:p>
          </p:txBody>
        </p:sp>
        <p:sp>
          <p:nvSpPr>
            <p:cNvPr id="204" name="Rectangle 172">
              <a:extLst>
                <a:ext uri="{FF2B5EF4-FFF2-40B4-BE49-F238E27FC236}">
                  <a16:creationId xmlns:a16="http://schemas.microsoft.com/office/drawing/2014/main" id="{E4D7B0BB-97FA-4F5C-8C8E-B4E287F74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825" y="51196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 sz="1799"/>
            </a:p>
          </p:txBody>
        </p:sp>
        <p:sp>
          <p:nvSpPr>
            <p:cNvPr id="205" name="Rectangle 173">
              <a:extLst>
                <a:ext uri="{FF2B5EF4-FFF2-40B4-BE49-F238E27FC236}">
                  <a16:creationId xmlns:a16="http://schemas.microsoft.com/office/drawing/2014/main" id="{DEBCF4A6-C3C5-4674-9222-E15E12BC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50355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206" name="Rectangle 174">
              <a:extLst>
                <a:ext uri="{FF2B5EF4-FFF2-40B4-BE49-F238E27FC236}">
                  <a16:creationId xmlns:a16="http://schemas.microsoft.com/office/drawing/2014/main" id="{8DF468D7-6CB4-4BB8-8E87-E63B6FBC2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50355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207" name="Rectangle 175">
              <a:extLst>
                <a:ext uri="{FF2B5EF4-FFF2-40B4-BE49-F238E27FC236}">
                  <a16:creationId xmlns:a16="http://schemas.microsoft.com/office/drawing/2014/main" id="{6B17A7C1-ADE5-46FD-A0DB-627235726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163" y="5035550"/>
              <a:ext cx="2596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0%</a:t>
              </a:r>
              <a:endParaRPr lang="en-US" altLang="en-US" sz="1799"/>
            </a:p>
          </p:txBody>
        </p:sp>
        <p:sp>
          <p:nvSpPr>
            <p:cNvPr id="208" name="Rectangle 176">
              <a:extLst>
                <a:ext uri="{FF2B5EF4-FFF2-40B4-BE49-F238E27FC236}">
                  <a16:creationId xmlns:a16="http://schemas.microsoft.com/office/drawing/2014/main" id="{E68FF01A-8688-40B3-B2FA-80BA24A7D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53403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14</a:t>
              </a:r>
              <a:endParaRPr lang="en-US" altLang="en-US" sz="1799"/>
            </a:p>
          </p:txBody>
        </p:sp>
        <p:sp>
          <p:nvSpPr>
            <p:cNvPr id="209" name="Rectangle 177">
              <a:extLst>
                <a:ext uri="{FF2B5EF4-FFF2-40B4-BE49-F238E27FC236}">
                  <a16:creationId xmlns:a16="http://schemas.microsoft.com/office/drawing/2014/main" id="{90004258-7BE5-4E52-97B7-9B6E1AC4B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5340350"/>
              <a:ext cx="3398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PPh</a:t>
              </a:r>
              <a:endParaRPr lang="en-US" altLang="en-US" sz="1799"/>
            </a:p>
          </p:txBody>
        </p:sp>
        <p:sp>
          <p:nvSpPr>
            <p:cNvPr id="210" name="Rectangle 178">
              <a:extLst>
                <a:ext uri="{FF2B5EF4-FFF2-40B4-BE49-F238E27FC236}">
                  <a16:creationId xmlns:a16="http://schemas.microsoft.com/office/drawing/2014/main" id="{E7CF83A8-9569-4C52-87B9-AD8A24FE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888" y="54244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 sz="1799"/>
            </a:p>
          </p:txBody>
        </p:sp>
        <p:sp>
          <p:nvSpPr>
            <p:cNvPr id="211" name="Rectangle 179">
              <a:extLst>
                <a:ext uri="{FF2B5EF4-FFF2-40B4-BE49-F238E27FC236}">
                  <a16:creationId xmlns:a16="http://schemas.microsoft.com/office/drawing/2014/main" id="{41BD762B-DABB-4CEB-BB9E-6B93FDBF2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53403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212" name="Rectangle 180">
              <a:extLst>
                <a:ext uri="{FF2B5EF4-FFF2-40B4-BE49-F238E27FC236}">
                  <a16:creationId xmlns:a16="http://schemas.microsoft.com/office/drawing/2014/main" id="{E4D4E488-B56F-4A91-B8A9-90ADE6D4B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53403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213" name="Rectangle 181">
              <a:extLst>
                <a:ext uri="{FF2B5EF4-FFF2-40B4-BE49-F238E27FC236}">
                  <a16:creationId xmlns:a16="http://schemas.microsoft.com/office/drawing/2014/main" id="{978CE1E8-AE1B-4724-95AF-DA935139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163" y="5340350"/>
              <a:ext cx="2596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4%</a:t>
              </a:r>
              <a:endParaRPr lang="en-US" altLang="en-US" sz="1799"/>
            </a:p>
          </p:txBody>
        </p:sp>
        <p:sp>
          <p:nvSpPr>
            <p:cNvPr id="214" name="Rectangle 182">
              <a:extLst>
                <a:ext uri="{FF2B5EF4-FFF2-40B4-BE49-F238E27FC236}">
                  <a16:creationId xmlns:a16="http://schemas.microsoft.com/office/drawing/2014/main" id="{B07EE16C-221B-48A0-B9B8-A4682F304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56451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15</a:t>
              </a:r>
              <a:endParaRPr lang="en-US" altLang="en-US" sz="1799"/>
            </a:p>
          </p:txBody>
        </p:sp>
        <p:sp>
          <p:nvSpPr>
            <p:cNvPr id="215" name="Rectangle 183">
              <a:extLst>
                <a:ext uri="{FF2B5EF4-FFF2-40B4-BE49-F238E27FC236}">
                  <a16:creationId xmlns:a16="http://schemas.microsoft.com/office/drawing/2014/main" id="{DBCDDB58-41AC-44E2-AB0E-3E9D10605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5645150"/>
              <a:ext cx="5482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QPhos</a:t>
              </a:r>
              <a:endParaRPr lang="en-US" altLang="en-US" sz="1799"/>
            </a:p>
          </p:txBody>
        </p:sp>
        <p:sp>
          <p:nvSpPr>
            <p:cNvPr id="216" name="Rectangle 184">
              <a:extLst>
                <a:ext uri="{FF2B5EF4-FFF2-40B4-BE49-F238E27FC236}">
                  <a16:creationId xmlns:a16="http://schemas.microsoft.com/office/drawing/2014/main" id="{20EE6E11-BCFC-48E3-8586-87017B92F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56451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217" name="Rectangle 185">
              <a:extLst>
                <a:ext uri="{FF2B5EF4-FFF2-40B4-BE49-F238E27FC236}">
                  <a16:creationId xmlns:a16="http://schemas.microsoft.com/office/drawing/2014/main" id="{75AE789F-F3C1-4A7A-92C1-F76D0DC90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56451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218" name="Rectangle 186">
              <a:extLst>
                <a:ext uri="{FF2B5EF4-FFF2-40B4-BE49-F238E27FC236}">
                  <a16:creationId xmlns:a16="http://schemas.microsoft.com/office/drawing/2014/main" id="{468E6F35-293A-4D10-B8DD-C0C2401B3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163" y="5645150"/>
              <a:ext cx="2596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4%</a:t>
              </a:r>
              <a:endParaRPr lang="en-US" altLang="en-US" sz="1799"/>
            </a:p>
          </p:txBody>
        </p:sp>
        <p:sp>
          <p:nvSpPr>
            <p:cNvPr id="219" name="Rectangle 187">
              <a:extLst>
                <a:ext uri="{FF2B5EF4-FFF2-40B4-BE49-F238E27FC236}">
                  <a16:creationId xmlns:a16="http://schemas.microsoft.com/office/drawing/2014/main" id="{C13CAEEE-07CA-465E-86D7-E9CF1B17C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59499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16</a:t>
              </a:r>
              <a:endParaRPr lang="en-US" altLang="en-US" sz="1799"/>
            </a:p>
          </p:txBody>
        </p:sp>
        <p:sp>
          <p:nvSpPr>
            <p:cNvPr id="220" name="Rectangle 188">
              <a:extLst>
                <a:ext uri="{FF2B5EF4-FFF2-40B4-BE49-F238E27FC236}">
                  <a16:creationId xmlns:a16="http://schemas.microsoft.com/office/drawing/2014/main" id="{B23FA2D8-6FF8-4D00-83AE-0C1FE5498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5949950"/>
              <a:ext cx="7566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Xantphos</a:t>
              </a:r>
              <a:endParaRPr lang="en-US" altLang="en-US" sz="1799"/>
            </a:p>
          </p:txBody>
        </p:sp>
        <p:sp>
          <p:nvSpPr>
            <p:cNvPr id="221" name="Rectangle 189">
              <a:extLst>
                <a:ext uri="{FF2B5EF4-FFF2-40B4-BE49-F238E27FC236}">
                  <a16:creationId xmlns:a16="http://schemas.microsoft.com/office/drawing/2014/main" id="{87F978D0-9B91-4B1A-A81E-1852FD6C8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3713" y="5949950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222" name="Rectangle 190">
              <a:extLst>
                <a:ext uri="{FF2B5EF4-FFF2-40B4-BE49-F238E27FC236}">
                  <a16:creationId xmlns:a16="http://schemas.microsoft.com/office/drawing/2014/main" id="{58109815-2B91-4AE6-A336-A0456B97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5" y="59499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223" name="Rectangle 191">
              <a:extLst>
                <a:ext uri="{FF2B5EF4-FFF2-40B4-BE49-F238E27FC236}">
                  <a16:creationId xmlns:a16="http://schemas.microsoft.com/office/drawing/2014/main" id="{6463BDF4-2B7D-4F2F-A58E-957FE03DF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38" y="5949950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81%</a:t>
              </a:r>
              <a:endParaRPr lang="en-US" altLang="en-US" sz="1799"/>
            </a:p>
          </p:txBody>
        </p:sp>
      </p:grpSp>
      <p:sp>
        <p:nvSpPr>
          <p:cNvPr id="225" name="Footer Placeholder 2">
            <a:extLst>
              <a:ext uri="{FF2B5EF4-FFF2-40B4-BE49-F238E27FC236}">
                <a16:creationId xmlns:a16="http://schemas.microsoft.com/office/drawing/2014/main" id="{DFDB7EB3-130E-4131-9E17-959328C02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226" name="Foliennummernplatzhalter 3">
            <a:extLst>
              <a:ext uri="{FF2B5EF4-FFF2-40B4-BE49-F238E27FC236}">
                <a16:creationId xmlns:a16="http://schemas.microsoft.com/office/drawing/2014/main" id="{0BDC59D2-DD60-4EA2-B4BC-A4431FCAD8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054129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CFFEC664-AF34-46C4-B662-B72B22B3F7EF}"/>
              </a:ext>
            </a:extLst>
          </p:cNvPr>
          <p:cNvSpPr/>
          <p:nvPr/>
        </p:nvSpPr>
        <p:spPr bwMode="auto">
          <a:xfrm>
            <a:off x="6618884" y="1987971"/>
            <a:ext cx="4447748" cy="35427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GB" sz="1799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35" name="Title 4">
            <a:extLst>
              <a:ext uri="{FF2B5EF4-FFF2-40B4-BE49-F238E27FC236}">
                <a16:creationId xmlns:a16="http://schemas.microsoft.com/office/drawing/2014/main" id="{7D4B991E-D2AB-47E6-AE36-BBC9B66A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62" y="261473"/>
            <a:ext cx="11374301" cy="719809"/>
          </a:xfrm>
        </p:spPr>
        <p:txBody>
          <a:bodyPr/>
          <a:lstStyle/>
          <a:p>
            <a:r>
              <a:rPr lang="en-GB" dirty="0"/>
              <a:t>One Factor at a Time leads chemists astray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493A3-F437-4B1E-9864-5EA9A1483EA4}"/>
              </a:ext>
            </a:extLst>
          </p:cNvPr>
          <p:cNvSpPr/>
          <p:nvPr/>
        </p:nvSpPr>
        <p:spPr>
          <a:xfrm>
            <a:off x="261696" y="6022464"/>
            <a:ext cx="11753458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</a:t>
            </a:r>
            <a:r>
              <a:rPr lang="en-GB" sz="1200" i="1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Catal</a:t>
            </a:r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2019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2–4 </a:t>
            </a:r>
            <a:endParaRPr lang="en-GB" sz="1200" i="1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1C99F7A-B48D-4E76-A896-9A5F8E6BD6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9611" y="4544947"/>
          <a:ext cx="1131592" cy="83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132554" imgH="833365" progId="ChemDraw.Document.6.0">
                  <p:embed/>
                </p:oleObj>
              </mc:Choice>
              <mc:Fallback>
                <p:oleObj name="CS ChemDraw Drawing" r:id="rId3" imgW="1132554" imgH="833365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1C99F7A-B48D-4E76-A896-9A5F8E6BD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9611" y="4544947"/>
                        <a:ext cx="1131592" cy="833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B885C465-08F8-45C4-9560-67F74B294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425" y="2223647"/>
            <a:ext cx="5342641" cy="2953886"/>
          </a:xfr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21 of 96 possible combinations run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  <a:latin typeface="+mj-lt"/>
              <a:cs typeface="Dubai" panose="020B0503030403030204" pitchFamily="34" charset="-78"/>
            </a:endParaRP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Best ligand –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Xantphos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?</a:t>
            </a: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Best base – DIPEA?</a:t>
            </a: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Best solvent – acetonitrile?</a:t>
            </a:r>
          </a:p>
          <a:p>
            <a:endParaRPr lang="en-GB" dirty="0">
              <a:solidFill>
                <a:schemeClr val="tx2">
                  <a:lumMod val="75000"/>
                </a:schemeClr>
              </a:solidFill>
              <a:latin typeface="+mj-lt"/>
              <a:cs typeface="Dubai" panose="020B0503030403030204" pitchFamily="34" charset="-78"/>
            </a:endParaRPr>
          </a:p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“Classical screening gives a </a:t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</a:b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local maximum – </a:t>
            </a:r>
            <a:b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</a:b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not a fully optimized system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+mj-lt"/>
                <a:cs typeface="Dubai" panose="020B0503030403030204" pitchFamily="34" charset="-78"/>
              </a:rPr>
              <a:t>”</a:t>
            </a:r>
            <a:endParaRPr lang="en-GB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2C3CFE-1035-4D8B-A636-ADAE688EE1EB}"/>
              </a:ext>
            </a:extLst>
          </p:cNvPr>
          <p:cNvGrpSpPr/>
          <p:nvPr/>
        </p:nvGrpSpPr>
        <p:grpSpPr>
          <a:xfrm>
            <a:off x="3795853" y="980778"/>
            <a:ext cx="3908099" cy="727898"/>
            <a:chOff x="8205265" y="3429000"/>
            <a:chExt cx="3909117" cy="72808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C62A648-F30C-42BF-86DF-3F7B9EB20FC4}"/>
                </a:ext>
              </a:extLst>
            </p:cNvPr>
            <p:cNvSpPr/>
            <p:nvPr/>
          </p:nvSpPr>
          <p:spPr>
            <a:xfrm>
              <a:off x="8205265" y="3429000"/>
              <a:ext cx="728088" cy="728088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4">
              <a:extLst>
                <a:ext uri="{FF2B5EF4-FFF2-40B4-BE49-F238E27FC236}">
                  <a16:creationId xmlns:a16="http://schemas.microsoft.com/office/drawing/2014/main" id="{079140B8-9FF9-4614-884E-CA3C8DA5EDB6}"/>
                </a:ext>
              </a:extLst>
            </p:cNvPr>
            <p:cNvSpPr txBox="1"/>
            <p:nvPr/>
          </p:nvSpPr>
          <p:spPr>
            <a:xfrm>
              <a:off x="8311891" y="3535626"/>
              <a:ext cx="514836" cy="514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18" tIns="40618" rIns="40618" bIns="40618" numCol="1" spcCol="1270" anchor="ctr" anchorCtr="0">
              <a:noAutofit/>
            </a:bodyPr>
            <a:lstStyle/>
            <a:p>
              <a:pPr algn="ctr" defTabSz="1421546">
                <a:lnSpc>
                  <a:spcPct val="90000"/>
                </a:lnSpc>
                <a:spcAft>
                  <a:spcPct val="35000"/>
                </a:spcAft>
              </a:pPr>
              <a:r>
                <a:rPr lang="de-CH" sz="3198" dirty="0">
                  <a:solidFill>
                    <a:srgbClr val="FFFFFF"/>
                  </a:solidFill>
                  <a:latin typeface="Arial"/>
                </a:rPr>
                <a:t>A</a:t>
              </a:r>
              <a:endParaRPr lang="en-US" sz="3198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462E272-2362-42C9-91E8-19761FBB5D87}"/>
                </a:ext>
              </a:extLst>
            </p:cNvPr>
            <p:cNvSpPr/>
            <p:nvPr/>
          </p:nvSpPr>
          <p:spPr>
            <a:xfrm>
              <a:off x="9448825" y="3429000"/>
              <a:ext cx="728088" cy="72808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419493FD-D746-4B68-B617-7E068FD8455F}"/>
                </a:ext>
              </a:extLst>
            </p:cNvPr>
            <p:cNvSpPr txBox="1"/>
            <p:nvPr/>
          </p:nvSpPr>
          <p:spPr>
            <a:xfrm>
              <a:off x="9555451" y="3535626"/>
              <a:ext cx="514836" cy="514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18" tIns="40618" rIns="40618" bIns="40618" numCol="1" spcCol="1270" anchor="ctr" anchorCtr="0">
              <a:noAutofit/>
            </a:bodyPr>
            <a:lstStyle/>
            <a:p>
              <a:pPr algn="ctr" defTabSz="1421546">
                <a:lnSpc>
                  <a:spcPct val="90000"/>
                </a:lnSpc>
                <a:spcAft>
                  <a:spcPct val="35000"/>
                </a:spcAft>
              </a:pPr>
              <a:r>
                <a:rPr lang="de-CH" sz="3198" dirty="0">
                  <a:solidFill>
                    <a:srgbClr val="FFFFFF"/>
                  </a:solidFill>
                  <a:latin typeface="Arial"/>
                </a:rPr>
                <a:t>B</a:t>
              </a:r>
              <a:endParaRPr lang="en-US" sz="3198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C09D366-520D-43B8-B1ED-88866BEB065C}"/>
                </a:ext>
              </a:extLst>
            </p:cNvPr>
            <p:cNvSpPr/>
            <p:nvPr/>
          </p:nvSpPr>
          <p:spPr>
            <a:xfrm>
              <a:off x="11386294" y="3429000"/>
              <a:ext cx="728088" cy="72808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89E9992D-AB2A-4CB7-A98F-A174920BDB7B}"/>
                </a:ext>
              </a:extLst>
            </p:cNvPr>
            <p:cNvSpPr txBox="1"/>
            <p:nvPr/>
          </p:nvSpPr>
          <p:spPr>
            <a:xfrm>
              <a:off x="11492920" y="3535626"/>
              <a:ext cx="514836" cy="514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18" tIns="40618" rIns="40618" bIns="40618" numCol="1" spcCol="1270" anchor="ctr" anchorCtr="0">
              <a:noAutofit/>
            </a:bodyPr>
            <a:lstStyle/>
            <a:p>
              <a:pPr algn="ctr" defTabSz="1421546">
                <a:lnSpc>
                  <a:spcPct val="90000"/>
                </a:lnSpc>
                <a:spcAft>
                  <a:spcPct val="35000"/>
                </a:spcAft>
              </a:pPr>
              <a:r>
                <a:rPr lang="en-GB" sz="3198" dirty="0">
                  <a:solidFill>
                    <a:srgbClr val="FFFFFF"/>
                  </a:solidFill>
                  <a:latin typeface="Arial"/>
                </a:rPr>
                <a:t>C</a:t>
              </a:r>
              <a:endParaRPr lang="en-US" sz="3198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Oval 4">
              <a:extLst>
                <a:ext uri="{FF2B5EF4-FFF2-40B4-BE49-F238E27FC236}">
                  <a16:creationId xmlns:a16="http://schemas.microsoft.com/office/drawing/2014/main" id="{51723E63-2BF3-4580-A7B5-370FD76C353F}"/>
                </a:ext>
              </a:extLst>
            </p:cNvPr>
            <p:cNvSpPr txBox="1"/>
            <p:nvPr/>
          </p:nvSpPr>
          <p:spPr>
            <a:xfrm>
              <a:off x="8933830" y="3535626"/>
              <a:ext cx="514836" cy="514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18" tIns="40618" rIns="40618" bIns="40618" numCol="1" spcCol="1270" anchor="ctr" anchorCtr="0">
              <a:noAutofit/>
            </a:bodyPr>
            <a:lstStyle/>
            <a:p>
              <a:pPr algn="ctr" defTabSz="1421546">
                <a:lnSpc>
                  <a:spcPct val="90000"/>
                </a:lnSpc>
                <a:spcAft>
                  <a:spcPct val="35000"/>
                </a:spcAft>
              </a:pPr>
              <a:r>
                <a:rPr lang="de-CH" sz="3198" dirty="0">
                  <a:solidFill>
                    <a:schemeClr val="tx2"/>
                  </a:solidFill>
                  <a:latin typeface="Arial"/>
                </a:rPr>
                <a:t>+</a:t>
              </a:r>
              <a:endParaRPr lang="en-US" sz="3198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943B3717-DB82-4B6A-B199-8B6D2F433E47}"/>
                </a:ext>
              </a:extLst>
            </p:cNvPr>
            <p:cNvSpPr/>
            <p:nvPr/>
          </p:nvSpPr>
          <p:spPr bwMode="auto">
            <a:xfrm rot="10800000" flipH="1">
              <a:off x="10326499" y="3664736"/>
              <a:ext cx="936577" cy="256615"/>
            </a:xfrm>
            <a:prstGeom prst="rightArrow">
              <a:avLst/>
            </a:prstGeom>
            <a:solidFill>
              <a:schemeClr val="accent6"/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664" indent="-285664" defTabSz="956976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GB" kern="0" err="1">
                <a:solidFill>
                  <a:schemeClr val="tx2"/>
                </a:solidFill>
                <a:latin typeface="Arial"/>
              </a:endParaRP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9010F6-6912-46CE-AFE4-5E2C33D41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5785" y="4565678"/>
          <a:ext cx="684035" cy="807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684172" imgH="807825" progId="ChemDraw.Document.6.0">
                  <p:embed/>
                </p:oleObj>
              </mc:Choice>
              <mc:Fallback>
                <p:oleObj name="CS ChemDraw Drawing" r:id="rId5" imgW="684172" imgH="807825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99010F6-6912-46CE-AFE4-5E2C33D41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5785" y="4565678"/>
                        <a:ext cx="684035" cy="807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BBB833C-0BED-417B-98BD-6A75A4672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4401" y="4755687"/>
          <a:ext cx="764529" cy="61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723944" imgH="580802" progId="ChemDraw.Document.6.0">
                  <p:embed/>
                </p:oleObj>
              </mc:Choice>
              <mc:Fallback>
                <p:oleObj name="CS ChemDraw Drawing" r:id="rId7" imgW="723944" imgH="580802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BBB833C-0BED-417B-98BD-6A75A4672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4401" y="4755687"/>
                        <a:ext cx="764529" cy="613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72E9FB8-78E1-4414-BE18-EDEB314379B4}"/>
              </a:ext>
            </a:extLst>
          </p:cNvPr>
          <p:cNvGrpSpPr/>
          <p:nvPr/>
        </p:nvGrpSpPr>
        <p:grpSpPr>
          <a:xfrm>
            <a:off x="574400" y="2121887"/>
            <a:ext cx="5334199" cy="2137805"/>
            <a:chOff x="407988" y="2132013"/>
            <a:chExt cx="5335588" cy="2138362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D74EE4B-EFBF-4DDC-946C-B7EE083FAC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7988" y="2132013"/>
              <a:ext cx="685800" cy="304800"/>
            </a:xfrm>
            <a:prstGeom prst="round1Rect">
              <a:avLst>
                <a:gd name="adj" fmla="val 38095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37CA02FE-45BE-41C1-9B52-849BB409D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2132013"/>
              <a:ext cx="1331913" cy="304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B6C9C858-FE64-4E29-AD50-DCFEC6DCB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1" y="2132013"/>
              <a:ext cx="1217613" cy="304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27049C2A-A22D-481B-986F-E3170567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2132013"/>
              <a:ext cx="1217613" cy="3048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BE3AB62-30C1-4CB7-B2AC-BA4B62A1C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926" y="2132013"/>
              <a:ext cx="882650" cy="304800"/>
            </a:xfrm>
            <a:prstGeom prst="round1Rect">
              <a:avLst>
                <a:gd name="adj" fmla="val 38095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CE979E18-8C24-44E1-B8E6-2AA8D2D48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2436813"/>
              <a:ext cx="685800" cy="3063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487733A-DDB4-41F7-AD40-64D609886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2436813"/>
              <a:ext cx="1331913" cy="3063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EE8A0343-4141-467A-A19A-41F831551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1" y="2436813"/>
              <a:ext cx="1217613" cy="3063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35D2E852-E1C4-4A21-ABD9-82469692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2436813"/>
              <a:ext cx="1217613" cy="3063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F8AE77C2-D193-438B-B021-6E0CEC248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926" y="2436813"/>
              <a:ext cx="882650" cy="3063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4D16AF1-F7EE-4252-BD31-DDFFA0CB7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2743200"/>
              <a:ext cx="685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65B41225-F22D-4C2C-9DB6-09FF9D2E5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2743200"/>
              <a:ext cx="13319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B3FCC0F1-4222-40B0-89FE-38EE7A75D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1" y="2743200"/>
              <a:ext cx="12176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D6F5A5C6-CC20-48E1-AFFE-036049AC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2743200"/>
              <a:ext cx="1217613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9D7324AE-93C9-4D7B-9C21-EB46E382C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926" y="2743200"/>
              <a:ext cx="88265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16A82695-27C4-4B51-8D38-B02A0F84A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3048000"/>
              <a:ext cx="685800" cy="306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F54CA2D9-0428-4708-BCC2-B9155FF85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3048000"/>
              <a:ext cx="1331913" cy="306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FF4EE9D0-C89A-4534-A16D-7612C690E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1" y="3048000"/>
              <a:ext cx="1217613" cy="306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B666C20D-8CE0-4043-A511-DB822EC93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3048000"/>
              <a:ext cx="1217613" cy="306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3BF46E60-B5B6-4199-ACEA-F9CF67186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926" y="3048000"/>
              <a:ext cx="882650" cy="306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949CA77D-BBB5-4380-A642-BEF4488E9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3354388"/>
              <a:ext cx="685800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96AA49AE-531A-4E59-876C-C67FF6617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3354388"/>
              <a:ext cx="13319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0">
              <a:extLst>
                <a:ext uri="{FF2B5EF4-FFF2-40B4-BE49-F238E27FC236}">
                  <a16:creationId xmlns:a16="http://schemas.microsoft.com/office/drawing/2014/main" id="{0F48728E-B13A-4F5A-87BE-B76C3FC3B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1" y="3354388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4C7A907D-E3BF-45DD-A832-3C88634AB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3354388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2">
              <a:extLst>
                <a:ext uri="{FF2B5EF4-FFF2-40B4-BE49-F238E27FC236}">
                  <a16:creationId xmlns:a16="http://schemas.microsoft.com/office/drawing/2014/main" id="{11E1FDF5-660D-4270-9AEB-7FB8958E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926" y="3354388"/>
              <a:ext cx="882650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722C56D6-E733-4BAE-8520-3DFC14928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88" y="3659188"/>
              <a:ext cx="685800" cy="306388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4">
              <a:extLst>
                <a:ext uri="{FF2B5EF4-FFF2-40B4-BE49-F238E27FC236}">
                  <a16:creationId xmlns:a16="http://schemas.microsoft.com/office/drawing/2014/main" id="{1CA18FDE-6401-4060-A15D-57359C2FA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3659188"/>
              <a:ext cx="1331913" cy="306388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5">
              <a:extLst>
                <a:ext uri="{FF2B5EF4-FFF2-40B4-BE49-F238E27FC236}">
                  <a16:creationId xmlns:a16="http://schemas.microsoft.com/office/drawing/2014/main" id="{715779A2-0FDA-4495-BF3F-B97F0E4D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1" y="3659188"/>
              <a:ext cx="1217613" cy="306388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6">
              <a:extLst>
                <a:ext uri="{FF2B5EF4-FFF2-40B4-BE49-F238E27FC236}">
                  <a16:creationId xmlns:a16="http://schemas.microsoft.com/office/drawing/2014/main" id="{4DBF62B2-F279-4048-AFEB-0FF253C5A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3659188"/>
              <a:ext cx="1217613" cy="306388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7">
              <a:extLst>
                <a:ext uri="{FF2B5EF4-FFF2-40B4-BE49-F238E27FC236}">
                  <a16:creationId xmlns:a16="http://schemas.microsoft.com/office/drawing/2014/main" id="{8E377E64-2183-46DC-8E2D-20DAD2D72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926" y="3659188"/>
              <a:ext cx="882650" cy="306388"/>
            </a:xfrm>
            <a:prstGeom prst="rect">
              <a:avLst/>
            </a:prstGeom>
            <a:solidFill>
              <a:srgbClr val="F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8">
              <a:extLst>
                <a:ext uri="{FF2B5EF4-FFF2-40B4-BE49-F238E27FC236}">
                  <a16:creationId xmlns:a16="http://schemas.microsoft.com/office/drawing/2014/main" id="{BD983E40-C6C4-4DBA-9DC4-86FE1A8A05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07988" y="3965575"/>
              <a:ext cx="685800" cy="304800"/>
            </a:xfrm>
            <a:prstGeom prst="round1Rect">
              <a:avLst>
                <a:gd name="adj" fmla="val 30953"/>
              </a:avLst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9">
              <a:extLst>
                <a:ext uri="{FF2B5EF4-FFF2-40B4-BE49-F238E27FC236}">
                  <a16:creationId xmlns:a16="http://schemas.microsoft.com/office/drawing/2014/main" id="{0E5DD29C-A34D-44F4-A5D8-92E21526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788" y="3965575"/>
              <a:ext cx="13319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0">
              <a:extLst>
                <a:ext uri="{FF2B5EF4-FFF2-40B4-BE49-F238E27FC236}">
                  <a16:creationId xmlns:a16="http://schemas.microsoft.com/office/drawing/2014/main" id="{D6EBA8C5-2D1F-4472-8289-B32BADE11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1" y="3965575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1">
              <a:extLst>
                <a:ext uri="{FF2B5EF4-FFF2-40B4-BE49-F238E27FC236}">
                  <a16:creationId xmlns:a16="http://schemas.microsoft.com/office/drawing/2014/main" id="{C7628E0C-C793-40AF-ABE5-4FA220288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313" y="3965575"/>
              <a:ext cx="1217613" cy="3048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2">
              <a:extLst>
                <a:ext uri="{FF2B5EF4-FFF2-40B4-BE49-F238E27FC236}">
                  <a16:creationId xmlns:a16="http://schemas.microsoft.com/office/drawing/2014/main" id="{51283022-EE87-404E-8737-01E4FC0825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60926" y="3965575"/>
              <a:ext cx="882650" cy="304800"/>
            </a:xfrm>
            <a:prstGeom prst="round1Rect">
              <a:avLst>
                <a:gd name="adj" fmla="val 30953"/>
              </a:avLst>
            </a:prstGeom>
            <a:solidFill>
              <a:srgbClr val="F8C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3">
              <a:extLst>
                <a:ext uri="{FF2B5EF4-FFF2-40B4-BE49-F238E27FC236}">
                  <a16:creationId xmlns:a16="http://schemas.microsoft.com/office/drawing/2014/main" id="{78883D79-85F8-4424-B534-447CF5B3A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988" y="2436813"/>
              <a:ext cx="53355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9A7EEB79-A114-4F7D-8411-1B236195C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8" y="2192338"/>
              <a:ext cx="4584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>
                  <a:solidFill>
                    <a:srgbClr val="002060"/>
                  </a:solidFill>
                </a:rPr>
                <a:t>Entry</a:t>
              </a:r>
              <a:endParaRPr lang="en-US" altLang="en-US" sz="1799"/>
            </a:p>
          </p:txBody>
        </p:sp>
        <p:sp>
          <p:nvSpPr>
            <p:cNvPr id="64" name="Rectangle 45">
              <a:extLst>
                <a:ext uri="{FF2B5EF4-FFF2-40B4-BE49-F238E27FC236}">
                  <a16:creationId xmlns:a16="http://schemas.microsoft.com/office/drawing/2014/main" id="{D05526B1-43D4-45EE-AD70-D552ED3FA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2192338"/>
              <a:ext cx="5850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>
                  <a:solidFill>
                    <a:srgbClr val="002060"/>
                  </a:solidFill>
                </a:rPr>
                <a:t>Ligand</a:t>
              </a:r>
              <a:endParaRPr lang="en-US" altLang="en-US" sz="1799"/>
            </a:p>
          </p:txBody>
        </p:sp>
        <p:sp>
          <p:nvSpPr>
            <p:cNvPr id="65" name="Rectangle 46">
              <a:extLst>
                <a:ext uri="{FF2B5EF4-FFF2-40B4-BE49-F238E27FC236}">
                  <a16:creationId xmlns:a16="http://schemas.microsoft.com/office/drawing/2014/main" id="{39697BC9-576B-45D3-BF4A-B4B61BB09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26" y="2192338"/>
              <a:ext cx="4280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>
                  <a:solidFill>
                    <a:srgbClr val="002060"/>
                  </a:solidFill>
                </a:rPr>
                <a:t>Base</a:t>
              </a:r>
              <a:endParaRPr lang="en-US" altLang="en-US" sz="1799"/>
            </a:p>
          </p:txBody>
        </p:sp>
        <p:sp>
          <p:nvSpPr>
            <p:cNvPr id="66" name="Rectangle 47">
              <a:extLst>
                <a:ext uri="{FF2B5EF4-FFF2-40B4-BE49-F238E27FC236}">
                  <a16:creationId xmlns:a16="http://schemas.microsoft.com/office/drawing/2014/main" id="{FBDF41A3-046E-4290-805B-20A495F1A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2192338"/>
              <a:ext cx="64601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>
                  <a:solidFill>
                    <a:srgbClr val="002060"/>
                  </a:solidFill>
                </a:rPr>
                <a:t>Solvent</a:t>
              </a:r>
              <a:endParaRPr lang="en-US" altLang="en-US" sz="1799"/>
            </a:p>
          </p:txBody>
        </p:sp>
        <p:sp>
          <p:nvSpPr>
            <p:cNvPr id="67" name="Rectangle 48">
              <a:extLst>
                <a:ext uri="{FF2B5EF4-FFF2-40B4-BE49-F238E27FC236}">
                  <a16:creationId xmlns:a16="http://schemas.microsoft.com/office/drawing/2014/main" id="{02E52DE8-2D9F-4E8F-8327-DA9154317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926" y="2192338"/>
              <a:ext cx="4213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b="1">
                  <a:solidFill>
                    <a:srgbClr val="002060"/>
                  </a:solidFill>
                </a:rPr>
                <a:t>Yield</a:t>
              </a:r>
              <a:endParaRPr lang="en-US" altLang="en-US" sz="1799"/>
            </a:p>
          </p:txBody>
        </p:sp>
        <p:sp>
          <p:nvSpPr>
            <p:cNvPr id="68" name="Rectangle 49">
              <a:extLst>
                <a:ext uri="{FF2B5EF4-FFF2-40B4-BE49-F238E27FC236}">
                  <a16:creationId xmlns:a16="http://schemas.microsoft.com/office/drawing/2014/main" id="{6586FD78-179C-4599-8363-6748F914F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6" y="250666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16</a:t>
              </a:r>
              <a:endParaRPr lang="en-US" altLang="en-US" sz="1799"/>
            </a:p>
          </p:txBody>
        </p:sp>
        <p:sp>
          <p:nvSpPr>
            <p:cNvPr id="69" name="Rectangle 50">
              <a:extLst>
                <a:ext uri="{FF2B5EF4-FFF2-40B4-BE49-F238E27FC236}">
                  <a16:creationId xmlns:a16="http://schemas.microsoft.com/office/drawing/2014/main" id="{47C11E44-2FD7-414D-8779-02578E148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2506663"/>
              <a:ext cx="7566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Xantphos</a:t>
              </a:r>
              <a:endParaRPr lang="en-US" altLang="en-US" sz="1799"/>
            </a:p>
          </p:txBody>
        </p:sp>
        <p:sp>
          <p:nvSpPr>
            <p:cNvPr id="70" name="Rectangle 51">
              <a:extLst>
                <a:ext uri="{FF2B5EF4-FFF2-40B4-BE49-F238E27FC236}">
                  <a16:creationId xmlns:a16="http://schemas.microsoft.com/office/drawing/2014/main" id="{DD51FEA9-E620-41B5-A54B-BF163BEAD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26" y="2506663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71" name="Rectangle 52">
              <a:extLst>
                <a:ext uri="{FF2B5EF4-FFF2-40B4-BE49-F238E27FC236}">
                  <a16:creationId xmlns:a16="http://schemas.microsoft.com/office/drawing/2014/main" id="{9049C5FC-07BE-495E-A96B-8A858725D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2506663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72" name="Rectangle 53">
              <a:extLst>
                <a:ext uri="{FF2B5EF4-FFF2-40B4-BE49-F238E27FC236}">
                  <a16:creationId xmlns:a16="http://schemas.microsoft.com/office/drawing/2014/main" id="{07EE22CE-9DC5-4A0E-8604-5B672DB3E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188" y="2506663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81%</a:t>
              </a:r>
              <a:endParaRPr lang="en-US" altLang="en-US" sz="1799"/>
            </a:p>
          </p:txBody>
        </p:sp>
        <p:sp>
          <p:nvSpPr>
            <p:cNvPr id="73" name="Rectangle 54">
              <a:extLst>
                <a:ext uri="{FF2B5EF4-FFF2-40B4-BE49-F238E27FC236}">
                  <a16:creationId xmlns:a16="http://schemas.microsoft.com/office/drawing/2014/main" id="{B8F93E07-FBB1-49B4-A799-E4B347F20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6" y="281146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17</a:t>
              </a:r>
              <a:endParaRPr lang="en-US" altLang="en-US" sz="1799"/>
            </a:p>
          </p:txBody>
        </p:sp>
        <p:sp>
          <p:nvSpPr>
            <p:cNvPr id="74" name="Rectangle 55">
              <a:extLst>
                <a:ext uri="{FF2B5EF4-FFF2-40B4-BE49-F238E27FC236}">
                  <a16:creationId xmlns:a16="http://schemas.microsoft.com/office/drawing/2014/main" id="{6A628252-1AB1-4C4C-BFD2-B73503771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2811463"/>
              <a:ext cx="7566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Xantphos</a:t>
              </a:r>
              <a:endParaRPr lang="en-US" altLang="en-US" sz="1799"/>
            </a:p>
          </p:txBody>
        </p:sp>
        <p:sp>
          <p:nvSpPr>
            <p:cNvPr id="75" name="Rectangle 56">
              <a:extLst>
                <a:ext uri="{FF2B5EF4-FFF2-40B4-BE49-F238E27FC236}">
                  <a16:creationId xmlns:a16="http://schemas.microsoft.com/office/drawing/2014/main" id="{CDF6A9EA-4239-4491-9146-158ED6D38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26" y="2811463"/>
              <a:ext cx="540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DIPEA</a:t>
              </a:r>
              <a:endParaRPr lang="en-US" altLang="en-US" sz="1799"/>
            </a:p>
          </p:txBody>
        </p:sp>
        <p:sp>
          <p:nvSpPr>
            <p:cNvPr id="76" name="Rectangle 57">
              <a:extLst>
                <a:ext uri="{FF2B5EF4-FFF2-40B4-BE49-F238E27FC236}">
                  <a16:creationId xmlns:a16="http://schemas.microsoft.com/office/drawing/2014/main" id="{D8445CF4-DA98-4E3A-91A5-5F7500E97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2811463"/>
              <a:ext cx="5866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toluene</a:t>
              </a:r>
              <a:endParaRPr lang="en-US" altLang="en-US" sz="1799"/>
            </a:p>
          </p:txBody>
        </p:sp>
        <p:sp>
          <p:nvSpPr>
            <p:cNvPr id="77" name="Rectangle 58">
              <a:extLst>
                <a:ext uri="{FF2B5EF4-FFF2-40B4-BE49-F238E27FC236}">
                  <a16:creationId xmlns:a16="http://schemas.microsoft.com/office/drawing/2014/main" id="{8EC068A4-D830-43F0-8030-FC0DF82AD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188" y="2811463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67%</a:t>
              </a:r>
              <a:endParaRPr lang="en-US" altLang="en-US" sz="1799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96FB34E5-6AA1-4D99-873A-A619ACE3C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6" y="31178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18</a:t>
              </a:r>
              <a:endParaRPr lang="en-US" altLang="en-US" sz="1799"/>
            </a:p>
          </p:txBody>
        </p:sp>
        <p:sp>
          <p:nvSpPr>
            <p:cNvPr id="79" name="Rectangle 60">
              <a:extLst>
                <a:ext uri="{FF2B5EF4-FFF2-40B4-BE49-F238E27FC236}">
                  <a16:creationId xmlns:a16="http://schemas.microsoft.com/office/drawing/2014/main" id="{16419EB1-EDA5-4E4C-A832-16C96EDA1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3117850"/>
              <a:ext cx="7566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 dirty="0" err="1">
                  <a:solidFill>
                    <a:srgbClr val="000000"/>
                  </a:solidFill>
                </a:rPr>
                <a:t>Xantphos</a:t>
              </a:r>
              <a:endParaRPr lang="en-US" altLang="en-US" sz="1799" dirty="0"/>
            </a:p>
          </p:txBody>
        </p:sp>
        <p:sp>
          <p:nvSpPr>
            <p:cNvPr id="80" name="Rectangle 61">
              <a:extLst>
                <a:ext uri="{FF2B5EF4-FFF2-40B4-BE49-F238E27FC236}">
                  <a16:creationId xmlns:a16="http://schemas.microsoft.com/office/drawing/2014/main" id="{A4EEEF6B-CCB1-44F0-A4C2-8F3551D5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26" y="3117850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K</a:t>
              </a:r>
              <a:endParaRPr lang="en-US" altLang="en-US" sz="1799"/>
            </a:p>
          </p:txBody>
        </p:sp>
        <p:sp>
          <p:nvSpPr>
            <p:cNvPr id="81" name="Rectangle 62">
              <a:extLst>
                <a:ext uri="{FF2B5EF4-FFF2-40B4-BE49-F238E27FC236}">
                  <a16:creationId xmlns:a16="http://schemas.microsoft.com/office/drawing/2014/main" id="{C2677B23-EE88-4DC3-92B3-F02D2B066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426" y="32019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>
                  <a:solidFill>
                    <a:srgbClr val="000000"/>
                  </a:solidFill>
                </a:rPr>
                <a:t>2</a:t>
              </a:r>
              <a:endParaRPr lang="en-US" altLang="en-US" sz="1799"/>
            </a:p>
          </p:txBody>
        </p:sp>
        <p:sp>
          <p:nvSpPr>
            <p:cNvPr id="82" name="Rectangle 63">
              <a:extLst>
                <a:ext uri="{FF2B5EF4-FFF2-40B4-BE49-F238E27FC236}">
                  <a16:creationId xmlns:a16="http://schemas.microsoft.com/office/drawing/2014/main" id="{A552284C-AFB9-43E4-A6BF-6A85290A8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688" y="3117850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CO</a:t>
              </a:r>
              <a:endParaRPr lang="en-US" altLang="en-US" sz="1799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1D8AC069-5955-4181-BBD5-1A84EECB9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388" y="32019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 sz="1799"/>
            </a:p>
          </p:txBody>
        </p:sp>
        <p:sp>
          <p:nvSpPr>
            <p:cNvPr id="84" name="Rectangle 65">
              <a:extLst>
                <a:ext uri="{FF2B5EF4-FFF2-40B4-BE49-F238E27FC236}">
                  <a16:creationId xmlns:a16="http://schemas.microsoft.com/office/drawing/2014/main" id="{8D95A77F-63B3-4B08-9FD3-8D246E6CC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3117850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09BB4FC3-6A3B-4981-84F0-F1F8954C4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188" y="3117850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70%</a:t>
              </a:r>
              <a:endParaRPr lang="en-US" altLang="en-US" sz="1799"/>
            </a:p>
          </p:txBody>
        </p:sp>
        <p:sp>
          <p:nvSpPr>
            <p:cNvPr id="86" name="Rectangle 67">
              <a:extLst>
                <a:ext uri="{FF2B5EF4-FFF2-40B4-BE49-F238E27FC236}">
                  <a16:creationId xmlns:a16="http://schemas.microsoft.com/office/drawing/2014/main" id="{F4613C62-D972-4BFA-98B0-B930D0766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6" y="34226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19</a:t>
              </a:r>
              <a:endParaRPr lang="en-US" altLang="en-US" sz="1799"/>
            </a:p>
          </p:txBody>
        </p:sp>
        <p:sp>
          <p:nvSpPr>
            <p:cNvPr id="87" name="Rectangle 68">
              <a:extLst>
                <a:ext uri="{FF2B5EF4-FFF2-40B4-BE49-F238E27FC236}">
                  <a16:creationId xmlns:a16="http://schemas.microsoft.com/office/drawing/2014/main" id="{DFD6E632-984D-4A5E-90E1-E0EBF0C59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3422650"/>
              <a:ext cx="7566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Xantphos</a:t>
              </a:r>
              <a:endParaRPr lang="en-US" altLang="en-US" sz="1799"/>
            </a:p>
          </p:txBody>
        </p:sp>
        <p:sp>
          <p:nvSpPr>
            <p:cNvPr id="88" name="Rectangle 69">
              <a:extLst>
                <a:ext uri="{FF2B5EF4-FFF2-40B4-BE49-F238E27FC236}">
                  <a16:creationId xmlns:a16="http://schemas.microsoft.com/office/drawing/2014/main" id="{371BACC0-2FE9-4310-A86A-3A01A1C26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26" y="3422650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K</a:t>
              </a:r>
              <a:endParaRPr lang="en-US" altLang="en-US" sz="1799"/>
            </a:p>
          </p:txBody>
        </p:sp>
        <p:sp>
          <p:nvSpPr>
            <p:cNvPr id="89" name="Rectangle 70">
              <a:extLst>
                <a:ext uri="{FF2B5EF4-FFF2-40B4-BE49-F238E27FC236}">
                  <a16:creationId xmlns:a16="http://schemas.microsoft.com/office/drawing/2014/main" id="{2E9BA3D1-CB25-4517-B315-1A15A61C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426" y="35067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>
                  <a:solidFill>
                    <a:srgbClr val="000000"/>
                  </a:solidFill>
                </a:rPr>
                <a:t>2</a:t>
              </a:r>
              <a:endParaRPr lang="en-US" altLang="en-US" sz="1799"/>
            </a:p>
          </p:txBody>
        </p:sp>
        <p:sp>
          <p:nvSpPr>
            <p:cNvPr id="90" name="Rectangle 71">
              <a:extLst>
                <a:ext uri="{FF2B5EF4-FFF2-40B4-BE49-F238E27FC236}">
                  <a16:creationId xmlns:a16="http://schemas.microsoft.com/office/drawing/2014/main" id="{37A71A27-5BEB-4BD0-A468-51C1B5957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688" y="3422650"/>
              <a:ext cx="2693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CO</a:t>
              </a:r>
              <a:endParaRPr lang="en-US" altLang="en-US" sz="1799"/>
            </a:p>
          </p:txBody>
        </p:sp>
        <p:sp>
          <p:nvSpPr>
            <p:cNvPr id="91" name="Rectangle 72">
              <a:extLst>
                <a:ext uri="{FF2B5EF4-FFF2-40B4-BE49-F238E27FC236}">
                  <a16:creationId xmlns:a16="http://schemas.microsoft.com/office/drawing/2014/main" id="{15250CC5-F630-4033-B1E6-DC9649898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388" y="350678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>
                  <a:solidFill>
                    <a:srgbClr val="000000"/>
                  </a:solidFill>
                </a:rPr>
                <a:t>3</a:t>
              </a:r>
              <a:endParaRPr lang="en-US" altLang="en-US" sz="1799"/>
            </a:p>
          </p:txBody>
        </p:sp>
        <p:sp>
          <p:nvSpPr>
            <p:cNvPr id="92" name="Rectangle 73">
              <a:extLst>
                <a:ext uri="{FF2B5EF4-FFF2-40B4-BE49-F238E27FC236}">
                  <a16:creationId xmlns:a16="http://schemas.microsoft.com/office/drawing/2014/main" id="{1A25DBD6-947A-4DB8-B5C5-AC9AEEF28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3422650"/>
              <a:ext cx="5866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toluene</a:t>
              </a:r>
              <a:endParaRPr lang="en-US" altLang="en-US" sz="1799"/>
            </a:p>
          </p:txBody>
        </p:sp>
        <p:sp>
          <p:nvSpPr>
            <p:cNvPr id="93" name="Rectangle 74">
              <a:extLst>
                <a:ext uri="{FF2B5EF4-FFF2-40B4-BE49-F238E27FC236}">
                  <a16:creationId xmlns:a16="http://schemas.microsoft.com/office/drawing/2014/main" id="{B81B1AC7-BCFA-4F1B-A992-401AD2C7C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188" y="3422650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20%</a:t>
              </a:r>
              <a:endParaRPr lang="en-US" altLang="en-US" sz="1799"/>
            </a:p>
          </p:txBody>
        </p:sp>
        <p:sp>
          <p:nvSpPr>
            <p:cNvPr id="94" name="Rectangle 75">
              <a:extLst>
                <a:ext uri="{FF2B5EF4-FFF2-40B4-BE49-F238E27FC236}">
                  <a16:creationId xmlns:a16="http://schemas.microsoft.com/office/drawing/2014/main" id="{FF2DCB74-8ACE-4D86-8636-8397288E7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6" y="372903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20</a:t>
              </a:r>
              <a:endParaRPr lang="en-US" altLang="en-US" sz="1799"/>
            </a:p>
          </p:txBody>
        </p:sp>
        <p:sp>
          <p:nvSpPr>
            <p:cNvPr id="95" name="Rectangle 76">
              <a:extLst>
                <a:ext uri="{FF2B5EF4-FFF2-40B4-BE49-F238E27FC236}">
                  <a16:creationId xmlns:a16="http://schemas.microsoft.com/office/drawing/2014/main" id="{C7F91CF0-71C4-4816-BC34-89B3FFEE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3729038"/>
              <a:ext cx="7566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Xantphos</a:t>
              </a:r>
              <a:endParaRPr lang="en-US" altLang="en-US" sz="1799"/>
            </a:p>
          </p:txBody>
        </p:sp>
        <p:sp>
          <p:nvSpPr>
            <p:cNvPr id="96" name="Rectangle 77">
              <a:extLst>
                <a:ext uri="{FF2B5EF4-FFF2-40B4-BE49-F238E27FC236}">
                  <a16:creationId xmlns:a16="http://schemas.microsoft.com/office/drawing/2014/main" id="{702A1FD9-FF8D-4D77-B3A1-EB74543A3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26" y="3729038"/>
              <a:ext cx="4696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KOAc</a:t>
              </a:r>
              <a:endParaRPr lang="en-US" altLang="en-US" sz="1799"/>
            </a:p>
          </p:txBody>
        </p:sp>
        <p:sp>
          <p:nvSpPr>
            <p:cNvPr id="97" name="Rectangle 78">
              <a:extLst>
                <a:ext uri="{FF2B5EF4-FFF2-40B4-BE49-F238E27FC236}">
                  <a16:creationId xmlns:a16="http://schemas.microsoft.com/office/drawing/2014/main" id="{EFD7C673-D2BC-430B-B990-D91689B8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3729038"/>
              <a:ext cx="86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acetonitrile</a:t>
              </a:r>
              <a:endParaRPr lang="en-US" altLang="en-US" sz="1799"/>
            </a:p>
          </p:txBody>
        </p:sp>
        <p:sp>
          <p:nvSpPr>
            <p:cNvPr id="98" name="Rectangle 79">
              <a:extLst>
                <a:ext uri="{FF2B5EF4-FFF2-40B4-BE49-F238E27FC236}">
                  <a16:creationId xmlns:a16="http://schemas.microsoft.com/office/drawing/2014/main" id="{9205FBAC-5F52-4593-BFC3-A41BAF9FB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188" y="372903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10%</a:t>
              </a:r>
              <a:endParaRPr lang="en-US" altLang="en-US" sz="1799"/>
            </a:p>
          </p:txBody>
        </p:sp>
        <p:sp>
          <p:nvSpPr>
            <p:cNvPr id="99" name="Rectangle 80">
              <a:extLst>
                <a:ext uri="{FF2B5EF4-FFF2-40B4-BE49-F238E27FC236}">
                  <a16:creationId xmlns:a16="http://schemas.microsoft.com/office/drawing/2014/main" id="{CDBF2E48-25E1-42AE-B799-E80616BB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6" y="403383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21</a:t>
              </a:r>
              <a:endParaRPr lang="en-US" altLang="en-US" sz="1799"/>
            </a:p>
          </p:txBody>
        </p:sp>
        <p:sp>
          <p:nvSpPr>
            <p:cNvPr id="100" name="Rectangle 81">
              <a:extLst>
                <a:ext uri="{FF2B5EF4-FFF2-40B4-BE49-F238E27FC236}">
                  <a16:creationId xmlns:a16="http://schemas.microsoft.com/office/drawing/2014/main" id="{4C65C2AB-B402-4107-89FB-86CACAA7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213" y="4033838"/>
              <a:ext cx="7566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Xantphos</a:t>
              </a:r>
              <a:endParaRPr lang="en-US" altLang="en-US" sz="1799"/>
            </a:p>
          </p:txBody>
        </p:sp>
        <p:sp>
          <p:nvSpPr>
            <p:cNvPr id="101" name="Rectangle 82">
              <a:extLst>
                <a:ext uri="{FF2B5EF4-FFF2-40B4-BE49-F238E27FC236}">
                  <a16:creationId xmlns:a16="http://schemas.microsoft.com/office/drawing/2014/main" id="{D9CD5DB9-F697-458A-94B6-461B67B95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126" y="4033838"/>
              <a:ext cx="4696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KOAc</a:t>
              </a:r>
              <a:endParaRPr lang="en-US" altLang="en-US" sz="1799"/>
            </a:p>
          </p:txBody>
        </p:sp>
        <p:sp>
          <p:nvSpPr>
            <p:cNvPr id="102" name="Rectangle 83">
              <a:extLst>
                <a:ext uri="{FF2B5EF4-FFF2-40B4-BE49-F238E27FC236}">
                  <a16:creationId xmlns:a16="http://schemas.microsoft.com/office/drawing/2014/main" id="{95CE7D7E-ECE8-4957-A8E9-E7C910437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738" y="4033838"/>
              <a:ext cx="58669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toluene</a:t>
              </a:r>
              <a:endParaRPr lang="en-US" altLang="en-US" sz="1799"/>
            </a:p>
          </p:txBody>
        </p:sp>
        <p:sp>
          <p:nvSpPr>
            <p:cNvPr id="103" name="Rectangle 84">
              <a:extLst>
                <a:ext uri="{FF2B5EF4-FFF2-40B4-BE49-F238E27FC236}">
                  <a16:creationId xmlns:a16="http://schemas.microsoft.com/office/drawing/2014/main" id="{E2D34DDA-F8AB-470B-B786-56F2E6BF4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188" y="403383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126"/>
              <a:r>
                <a:rPr lang="en-US" altLang="en-US" sz="1400">
                  <a:solidFill>
                    <a:srgbClr val="000000"/>
                  </a:solidFill>
                </a:rPr>
                <a:t>17%</a:t>
              </a:r>
              <a:endParaRPr lang="en-US" altLang="en-US" sz="1799"/>
            </a:p>
          </p:txBody>
        </p:sp>
      </p:grpSp>
      <p:sp>
        <p:nvSpPr>
          <p:cNvPr id="105" name="Footer Placeholder 2">
            <a:extLst>
              <a:ext uri="{FF2B5EF4-FFF2-40B4-BE49-F238E27FC236}">
                <a16:creationId xmlns:a16="http://schemas.microsoft.com/office/drawing/2014/main" id="{A1FC8FD8-68A6-4110-8461-1AF289337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106" name="Foliennummernplatzhalter 3">
            <a:extLst>
              <a:ext uri="{FF2B5EF4-FFF2-40B4-BE49-F238E27FC236}">
                <a16:creationId xmlns:a16="http://schemas.microsoft.com/office/drawing/2014/main" id="{D2EF3100-06AB-424D-A149-6745BBDE6D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8470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6E33-96A3-4453-A559-1428FFCC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Full-factorial design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9C4325-7D89-44E8-AECF-708690CF2725}"/>
              </a:ext>
            </a:extLst>
          </p:cNvPr>
          <p:cNvGrpSpPr/>
          <p:nvPr/>
        </p:nvGrpSpPr>
        <p:grpSpPr>
          <a:xfrm>
            <a:off x="2034998" y="540209"/>
            <a:ext cx="8118829" cy="3775635"/>
            <a:chOff x="1230703" y="539457"/>
            <a:chExt cx="8120944" cy="37766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24CB76-4AEE-47F9-948F-BB900C1EE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2297" y="2020550"/>
              <a:ext cx="6229350" cy="229552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ADAB28A-E20E-4608-B682-EBEAC487A029}"/>
                </a:ext>
              </a:extLst>
            </p:cNvPr>
            <p:cNvGrpSpPr/>
            <p:nvPr/>
          </p:nvGrpSpPr>
          <p:grpSpPr>
            <a:xfrm>
              <a:off x="3166318" y="539457"/>
              <a:ext cx="6156772" cy="1481093"/>
              <a:chOff x="1501346" y="873380"/>
              <a:chExt cx="6156772" cy="14810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9E140A-911A-4E3E-B121-FA1FC67CCD52}"/>
                  </a:ext>
                </a:extLst>
              </p:cNvPr>
              <p:cNvSpPr txBox="1"/>
              <p:nvPr/>
            </p:nvSpPr>
            <p:spPr>
              <a:xfrm>
                <a:off x="1501346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Amphos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D5D2EC-5EB7-4B81-B744-040833DC4D41}"/>
                  </a:ext>
                </a:extLst>
              </p:cNvPr>
              <p:cNvSpPr txBox="1"/>
              <p:nvPr/>
            </p:nvSpPr>
            <p:spPr>
              <a:xfrm>
                <a:off x="1878227" y="873380"/>
                <a:ext cx="430999" cy="148109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CataCXium</a:t>
                </a:r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 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160D10-809E-4327-A493-F0252D1AAC7D}"/>
                  </a:ext>
                </a:extLst>
              </p:cNvPr>
              <p:cNvSpPr txBox="1"/>
              <p:nvPr/>
            </p:nvSpPr>
            <p:spPr>
              <a:xfrm>
                <a:off x="2309114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DCEPhos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CE1A-B70F-49D8-AC88-1F9E35F7FAB5}"/>
                  </a:ext>
                </a:extLst>
              </p:cNvPr>
              <p:cNvSpPr txBox="1"/>
              <p:nvPr/>
            </p:nvSpPr>
            <p:spPr>
              <a:xfrm>
                <a:off x="2683318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dcpe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9824BF-0F98-4165-8179-350220613C9C}"/>
                  </a:ext>
                </a:extLst>
              </p:cNvPr>
              <p:cNvSpPr txBox="1"/>
              <p:nvPr/>
            </p:nvSpPr>
            <p:spPr>
              <a:xfrm>
                <a:off x="3039249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dcpp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B5B337-BE50-4DAA-875E-BCAA2F7D7AAF}"/>
                  </a:ext>
                </a:extLst>
              </p:cNvPr>
              <p:cNvSpPr txBox="1"/>
              <p:nvPr/>
            </p:nvSpPr>
            <p:spPr>
              <a:xfrm>
                <a:off x="3421553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DPEPhos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896803-395B-47B3-BED0-7F32DE7B46A3}"/>
                  </a:ext>
                </a:extLst>
              </p:cNvPr>
              <p:cNvSpPr txBox="1"/>
              <p:nvPr/>
            </p:nvSpPr>
            <p:spPr>
              <a:xfrm>
                <a:off x="3825933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dppe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84A234-6C56-47AC-A12B-0173718B7A28}"/>
                  </a:ext>
                </a:extLst>
              </p:cNvPr>
              <p:cNvSpPr txBox="1"/>
              <p:nvPr/>
            </p:nvSpPr>
            <p:spPr>
              <a:xfrm>
                <a:off x="4236410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dppf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D4B08B-9DAA-4AED-842E-F3CB29961010}"/>
                  </a:ext>
                </a:extLst>
              </p:cNvPr>
              <p:cNvSpPr txBox="1"/>
              <p:nvPr/>
            </p:nvSpPr>
            <p:spPr>
              <a:xfrm>
                <a:off x="4550487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dppp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CEC7096-D74D-4520-8267-62EE0EE55E39}"/>
                  </a:ext>
                </a:extLst>
              </p:cNvPr>
              <p:cNvSpPr txBox="1"/>
              <p:nvPr/>
            </p:nvSpPr>
            <p:spPr>
              <a:xfrm>
                <a:off x="4927368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PMe</a:t>
                </a:r>
                <a:r>
                  <a:rPr lang="en-GB" sz="1600" i="1" dirty="0">
                    <a:latin typeface="+mj-lt"/>
                    <a:cs typeface="Dubai" panose="020B0503030403030204" pitchFamily="34" charset="-78"/>
                  </a:rPr>
                  <a:t>t</a:t>
                </a:r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-Bu</a:t>
                </a:r>
                <a:r>
                  <a:rPr lang="en-GB" sz="1600" baseline="-25000" dirty="0">
                    <a:latin typeface="+mj-lt"/>
                    <a:cs typeface="Dubai" panose="020B0503030403030204" pitchFamily="34" charset="-78"/>
                  </a:rPr>
                  <a:t>2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86B634B-DD4D-4094-A01F-CDFB6A2FBEDB}"/>
                  </a:ext>
                </a:extLst>
              </p:cNvPr>
              <p:cNvSpPr txBox="1"/>
              <p:nvPr/>
            </p:nvSpPr>
            <p:spPr>
              <a:xfrm>
                <a:off x="5358255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P</a:t>
                </a:r>
                <a:r>
                  <a:rPr lang="en-GB" sz="1600" i="1" dirty="0">
                    <a:latin typeface="+mj-lt"/>
                    <a:cs typeface="Dubai" panose="020B0503030403030204" pitchFamily="34" charset="-78"/>
                  </a:rPr>
                  <a:t>o</a:t>
                </a:r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-Tol</a:t>
                </a:r>
                <a:r>
                  <a:rPr lang="en-GB" sz="1600" baseline="-25000" dirty="0">
                    <a:latin typeface="+mj-lt"/>
                    <a:cs typeface="Dubai" panose="020B0503030403030204" pitchFamily="34" charset="-78"/>
                  </a:rPr>
                  <a:t>3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9CFA00-DF1E-484F-A60E-BA1B61992055}"/>
                  </a:ext>
                </a:extLst>
              </p:cNvPr>
              <p:cNvSpPr txBox="1"/>
              <p:nvPr/>
            </p:nvSpPr>
            <p:spPr>
              <a:xfrm>
                <a:off x="5735136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P</a:t>
                </a:r>
                <a:r>
                  <a:rPr lang="en-GB" sz="1600" i="1" dirty="0">
                    <a:latin typeface="+mj-lt"/>
                    <a:cs typeface="Dubai" panose="020B0503030403030204" pitchFamily="34" charset="-78"/>
                  </a:rPr>
                  <a:t>t</a:t>
                </a:r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-Bu</a:t>
                </a:r>
                <a:r>
                  <a:rPr lang="en-GB" sz="1600" baseline="-25000" dirty="0">
                    <a:latin typeface="+mj-lt"/>
                    <a:cs typeface="Dubai" panose="020B0503030403030204" pitchFamily="34" charset="-78"/>
                  </a:rPr>
                  <a:t>3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407003-D600-4E60-8B2E-BD63F17D0F3D}"/>
                  </a:ext>
                </a:extLst>
              </p:cNvPr>
              <p:cNvSpPr txBox="1"/>
              <p:nvPr/>
            </p:nvSpPr>
            <p:spPr>
              <a:xfrm>
                <a:off x="6071139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PCy</a:t>
                </a:r>
                <a:r>
                  <a:rPr lang="en-GB" sz="1600" baseline="-25000" dirty="0">
                    <a:latin typeface="+mj-lt"/>
                    <a:cs typeface="Dubai" panose="020B0503030403030204" pitchFamily="34" charset="-78"/>
                  </a:rPr>
                  <a:t>3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444CF4-BD93-4565-8A2C-9A4BDA1157FD}"/>
                  </a:ext>
                </a:extLst>
              </p:cNvPr>
              <p:cNvSpPr txBox="1"/>
              <p:nvPr/>
            </p:nvSpPr>
            <p:spPr>
              <a:xfrm>
                <a:off x="6448020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PPh</a:t>
                </a:r>
                <a:r>
                  <a:rPr lang="en-GB" sz="1600" baseline="-25000" dirty="0">
                    <a:latin typeface="+mj-lt"/>
                    <a:cs typeface="Dubai" panose="020B0503030403030204" pitchFamily="34" charset="-78"/>
                  </a:rPr>
                  <a:t>3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B3A973-D4E7-40C2-926A-5DCBA8B4E328}"/>
                  </a:ext>
                </a:extLst>
              </p:cNvPr>
              <p:cNvSpPr txBox="1"/>
              <p:nvPr/>
            </p:nvSpPr>
            <p:spPr>
              <a:xfrm>
                <a:off x="6850238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QPhos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1C6B91-10EE-4469-B662-FF02E59B1858}"/>
                  </a:ext>
                </a:extLst>
              </p:cNvPr>
              <p:cNvSpPr txBox="1"/>
              <p:nvPr/>
            </p:nvSpPr>
            <p:spPr>
              <a:xfrm>
                <a:off x="7227119" y="1185086"/>
                <a:ext cx="430999" cy="11693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Xantphos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2CB10D2-2C17-45D5-96AE-C48CE06087D7}"/>
                </a:ext>
              </a:extLst>
            </p:cNvPr>
            <p:cNvGrpSpPr/>
            <p:nvPr/>
          </p:nvGrpSpPr>
          <p:grpSpPr>
            <a:xfrm>
              <a:off x="1230703" y="2047818"/>
              <a:ext cx="2195107" cy="2225935"/>
              <a:chOff x="-434269" y="2381741"/>
              <a:chExt cx="2195107" cy="222593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F2982CB-BE29-43B1-82B8-78A697347110}"/>
                  </a:ext>
                </a:extLst>
              </p:cNvPr>
              <p:cNvSpPr txBox="1"/>
              <p:nvPr/>
            </p:nvSpPr>
            <p:spPr>
              <a:xfrm>
                <a:off x="550344" y="2381741"/>
                <a:ext cx="1020535" cy="33855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KOAc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93EACAA-61FB-40A6-B785-0B6616A3B81D}"/>
                  </a:ext>
                </a:extLst>
              </p:cNvPr>
              <p:cNvSpPr txBox="1"/>
              <p:nvPr/>
            </p:nvSpPr>
            <p:spPr>
              <a:xfrm>
                <a:off x="550344" y="2747563"/>
                <a:ext cx="1020535" cy="33855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K</a:t>
                </a:r>
                <a:r>
                  <a:rPr lang="en-GB" sz="1600" baseline="-25000" dirty="0">
                    <a:latin typeface="+mj-lt"/>
                    <a:cs typeface="Dubai" panose="020B0503030403030204" pitchFamily="34" charset="-78"/>
                  </a:rPr>
                  <a:t>2</a:t>
                </a:r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CO</a:t>
                </a:r>
                <a:r>
                  <a:rPr lang="en-GB" sz="1600" baseline="-25000" dirty="0">
                    <a:latin typeface="+mj-lt"/>
                    <a:cs typeface="Dubai" panose="020B0503030403030204" pitchFamily="34" charset="-78"/>
                  </a:rPr>
                  <a:t>3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0A083AE-7555-4926-91B2-357AA94874B0}"/>
                  </a:ext>
                </a:extLst>
              </p:cNvPr>
              <p:cNvSpPr txBox="1"/>
              <p:nvPr/>
            </p:nvSpPr>
            <p:spPr>
              <a:xfrm>
                <a:off x="550344" y="3158777"/>
                <a:ext cx="1020535" cy="33855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DIPEA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B68167-8608-4B5A-A1E6-5F736502F033}"/>
                  </a:ext>
                </a:extLst>
              </p:cNvPr>
              <p:cNvSpPr txBox="1"/>
              <p:nvPr/>
            </p:nvSpPr>
            <p:spPr>
              <a:xfrm>
                <a:off x="550344" y="3523860"/>
                <a:ext cx="1020535" cy="33855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GB" sz="1600" dirty="0" err="1">
                    <a:latin typeface="+mj-lt"/>
                    <a:cs typeface="Dubai" panose="020B0503030403030204" pitchFamily="34" charset="-78"/>
                  </a:rPr>
                  <a:t>KOAc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E5E25D-8437-478E-906E-EC0AD3FC2FF1}"/>
                  </a:ext>
                </a:extLst>
              </p:cNvPr>
              <p:cNvSpPr txBox="1"/>
              <p:nvPr/>
            </p:nvSpPr>
            <p:spPr>
              <a:xfrm>
                <a:off x="550344" y="3888943"/>
                <a:ext cx="1020535" cy="33855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K</a:t>
                </a:r>
                <a:r>
                  <a:rPr lang="en-GB" sz="1600" baseline="-25000" dirty="0">
                    <a:latin typeface="+mj-lt"/>
                    <a:cs typeface="Dubai" panose="020B0503030403030204" pitchFamily="34" charset="-78"/>
                  </a:rPr>
                  <a:t>2</a:t>
                </a:r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CO</a:t>
                </a:r>
                <a:r>
                  <a:rPr lang="en-GB" sz="1600" baseline="-25000" dirty="0">
                    <a:latin typeface="+mj-lt"/>
                    <a:cs typeface="Dubai" panose="020B0503030403030204" pitchFamily="34" charset="-78"/>
                  </a:rPr>
                  <a:t>3</a:t>
                </a:r>
                <a:endParaRPr lang="en-GB" sz="1600" dirty="0">
                  <a:latin typeface="+mj-lt"/>
                  <a:cs typeface="Dubai" panose="020B0503030403030204" pitchFamily="34" charset="-78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91B5CA-FAF5-4DA4-8224-AEE06E80400C}"/>
                  </a:ext>
                </a:extLst>
              </p:cNvPr>
              <p:cNvSpPr txBox="1"/>
              <p:nvPr/>
            </p:nvSpPr>
            <p:spPr>
              <a:xfrm>
                <a:off x="550344" y="4269122"/>
                <a:ext cx="1020535" cy="33855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GB" sz="1600" dirty="0">
                    <a:latin typeface="+mj-lt"/>
                    <a:cs typeface="Dubai" panose="020B0503030403030204" pitchFamily="34" charset="-78"/>
                  </a:rPr>
                  <a:t>DIPEA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8597F28-EDAE-4127-AE86-A4F07D39E3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384" y="3505326"/>
                <a:ext cx="147045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778C0B-DA93-4E01-8B73-69150A2DF326}"/>
                  </a:ext>
                </a:extLst>
              </p:cNvPr>
              <p:cNvSpPr txBox="1"/>
              <p:nvPr/>
            </p:nvSpPr>
            <p:spPr>
              <a:xfrm>
                <a:off x="-146681" y="2766097"/>
                <a:ext cx="1020535" cy="33855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GB" sz="1600" b="1" dirty="0">
                    <a:solidFill>
                      <a:schemeClr val="accent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Dubai" panose="020B0503030403030204" pitchFamily="34" charset="-78"/>
                  </a:rPr>
                  <a:t>toluene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E42FBF-30A5-4EEC-BCE6-20A652EBE5E3}"/>
                  </a:ext>
                </a:extLst>
              </p:cNvPr>
              <p:cNvSpPr txBox="1"/>
              <p:nvPr/>
            </p:nvSpPr>
            <p:spPr>
              <a:xfrm>
                <a:off x="-434269" y="3902368"/>
                <a:ext cx="1308123" cy="33855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r"/>
                <a:r>
                  <a:rPr lang="en-GB" sz="1600" b="1" dirty="0">
                    <a:solidFill>
                      <a:schemeClr val="accent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Dubai" panose="020B0503030403030204" pitchFamily="34" charset="-78"/>
                  </a:rPr>
                  <a:t>acetonitrile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B523625-3078-4249-8A47-0ABEEBFD07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384" y="4607676"/>
                <a:ext cx="147045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148A888B-9F53-4A06-BC5A-A6BD95DF1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79" y="4560735"/>
            <a:ext cx="10709621" cy="984629"/>
          </a:xfr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  <a:cs typeface="Dubai" panose="020B0503030403030204" pitchFamily="34" charset="-78"/>
              </a:rPr>
              <a:t>Earlier conditions still look good – but 8 better sets exist</a:t>
            </a:r>
          </a:p>
          <a:p>
            <a:endParaRPr lang="en-GB" b="1" dirty="0">
              <a:latin typeface="+mj-lt"/>
              <a:cs typeface="Dubai" panose="020B0503030403030204" pitchFamily="34" charset="-78"/>
            </a:endParaRPr>
          </a:p>
          <a:p>
            <a:r>
              <a:rPr lang="en-GB" b="1" dirty="0">
                <a:latin typeface="+mj-lt"/>
                <a:cs typeface="Dubai" panose="020B0503030403030204" pitchFamily="34" charset="-78"/>
              </a:rPr>
              <a:t>All of our previous guesses were incorrect! </a:t>
            </a:r>
            <a:r>
              <a:rPr lang="en-GB" dirty="0">
                <a:latin typeface="+mj-lt"/>
                <a:cs typeface="Dubai" panose="020B0503030403030204" pitchFamily="34" charset="-78"/>
              </a:rPr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EF446C0-2F44-45E9-BE50-8FA67DEC8BCC}"/>
              </a:ext>
            </a:extLst>
          </p:cNvPr>
          <p:cNvSpPr/>
          <p:nvPr/>
        </p:nvSpPr>
        <p:spPr>
          <a:xfrm>
            <a:off x="261696" y="6022464"/>
            <a:ext cx="11753458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Nature </a:t>
            </a:r>
            <a:r>
              <a:rPr lang="en-GB" sz="1200" i="1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Catal</a:t>
            </a:r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2019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2–4 </a:t>
            </a:r>
            <a:endParaRPr lang="en-GB" sz="1200" i="1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Footer Placeholder 2">
            <a:extLst>
              <a:ext uri="{FF2B5EF4-FFF2-40B4-BE49-F238E27FC236}">
                <a16:creationId xmlns:a16="http://schemas.microsoft.com/office/drawing/2014/main" id="{3B877C07-F898-4FFD-93A0-CF3BCC6F50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53" name="Foliennummernplatzhalter 3">
            <a:extLst>
              <a:ext uri="{FF2B5EF4-FFF2-40B4-BE49-F238E27FC236}">
                <a16:creationId xmlns:a16="http://schemas.microsoft.com/office/drawing/2014/main" id="{5E2A5B94-69E7-46C6-9643-0971CCF624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indoor, kitchen, microscope, counter&#10;&#10;Description automatically generated">
            <a:extLst>
              <a:ext uri="{FF2B5EF4-FFF2-40B4-BE49-F238E27FC236}">
                <a16:creationId xmlns:a16="http://schemas.microsoft.com/office/drawing/2014/main" id="{72A11C3E-7A7D-4450-8F94-8DD7D38CB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" y="3564417"/>
            <a:ext cx="1867716" cy="14007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8" name="Block Arc 47">
            <a:extLst>
              <a:ext uri="{FF2B5EF4-FFF2-40B4-BE49-F238E27FC236}">
                <a16:creationId xmlns:a16="http://schemas.microsoft.com/office/drawing/2014/main" id="{B95759A0-4B7F-445B-A3B4-F92169EA8441}"/>
              </a:ext>
            </a:extLst>
          </p:cNvPr>
          <p:cNvSpPr/>
          <p:nvPr/>
        </p:nvSpPr>
        <p:spPr bwMode="auto">
          <a:xfrm rot="12089545">
            <a:off x="6978513" y="3298119"/>
            <a:ext cx="2162587" cy="1109397"/>
          </a:xfrm>
          <a:prstGeom prst="blockArc">
            <a:avLst>
              <a:gd name="adj1" fmla="val 15651604"/>
              <a:gd name="adj2" fmla="val 21435571"/>
              <a:gd name="adj3" fmla="val 18758"/>
            </a:avLst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7E970A62-483C-4470-82A7-3C965F8152B5}"/>
              </a:ext>
            </a:extLst>
          </p:cNvPr>
          <p:cNvSpPr/>
          <p:nvPr/>
        </p:nvSpPr>
        <p:spPr bwMode="auto">
          <a:xfrm rot="1374482">
            <a:off x="5777268" y="2796784"/>
            <a:ext cx="1492601" cy="1109397"/>
          </a:xfrm>
          <a:prstGeom prst="blockArc">
            <a:avLst>
              <a:gd name="adj1" fmla="val 15561915"/>
              <a:gd name="adj2" fmla="val 21435571"/>
              <a:gd name="adj3" fmla="val 18758"/>
            </a:avLst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42" name="Block Arc 41">
            <a:extLst>
              <a:ext uri="{FF2B5EF4-FFF2-40B4-BE49-F238E27FC236}">
                <a16:creationId xmlns:a16="http://schemas.microsoft.com/office/drawing/2014/main" id="{DD4CFF9B-9CD7-49C5-94F3-16626630C509}"/>
              </a:ext>
            </a:extLst>
          </p:cNvPr>
          <p:cNvSpPr/>
          <p:nvPr/>
        </p:nvSpPr>
        <p:spPr bwMode="auto">
          <a:xfrm rot="19474946">
            <a:off x="4179053" y="3313652"/>
            <a:ext cx="1608131" cy="721017"/>
          </a:xfrm>
          <a:prstGeom prst="blockArc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1990423A-7719-412A-A148-1962527C1829}"/>
              </a:ext>
            </a:extLst>
          </p:cNvPr>
          <p:cNvSpPr/>
          <p:nvPr/>
        </p:nvSpPr>
        <p:spPr bwMode="auto">
          <a:xfrm rot="8564984">
            <a:off x="8538790" y="3313652"/>
            <a:ext cx="1608131" cy="721017"/>
          </a:xfrm>
          <a:prstGeom prst="blockArc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34" name="Block Arc 33">
            <a:extLst>
              <a:ext uri="{FF2B5EF4-FFF2-40B4-BE49-F238E27FC236}">
                <a16:creationId xmlns:a16="http://schemas.microsoft.com/office/drawing/2014/main" id="{A7783A83-E538-4E79-8B6B-2438D42DFA62}"/>
              </a:ext>
            </a:extLst>
          </p:cNvPr>
          <p:cNvSpPr/>
          <p:nvPr/>
        </p:nvSpPr>
        <p:spPr bwMode="auto">
          <a:xfrm rot="12457034">
            <a:off x="2040108" y="3247367"/>
            <a:ext cx="1608131" cy="721017"/>
          </a:xfrm>
          <a:prstGeom prst="blockArc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US" kern="0" dirty="0" err="1">
              <a:solidFill>
                <a:srgbClr val="626469"/>
              </a:solidFill>
              <a:latin typeface="Arial"/>
            </a:endParaRPr>
          </a:p>
        </p:txBody>
      </p:sp>
      <p:pic>
        <p:nvPicPr>
          <p:cNvPr id="12290" name="Picture 2" descr="Vial Trays and Drawers for HPLC Autosamplers | Agilent">
            <a:extLst>
              <a:ext uri="{FF2B5EF4-FFF2-40B4-BE49-F238E27FC236}">
                <a16:creationId xmlns:a16="http://schemas.microsoft.com/office/drawing/2014/main" id="{04C256D0-B834-4172-914C-C94485F36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5438" y="1600116"/>
            <a:ext cx="1776473" cy="109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1" y="281270"/>
            <a:ext cx="11374301" cy="719809"/>
          </a:xfrm>
        </p:spPr>
        <p:txBody>
          <a:bodyPr/>
          <a:lstStyle/>
          <a:p>
            <a:r>
              <a:rPr lang="de-CH" dirty="0"/>
              <a:t>Anatomy of a HTE lab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81AD0-9046-4729-834B-06D8AE3DDCEB}"/>
              </a:ext>
            </a:extLst>
          </p:cNvPr>
          <p:cNvGrpSpPr/>
          <p:nvPr/>
        </p:nvGrpSpPr>
        <p:grpSpPr>
          <a:xfrm>
            <a:off x="983996" y="2266821"/>
            <a:ext cx="1439786" cy="1393600"/>
            <a:chOff x="189754" y="1963029"/>
            <a:chExt cx="1440161" cy="1393963"/>
          </a:xfrm>
        </p:grpSpPr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63CBFE88-8C69-4DC0-AE5A-6063B807D011}"/>
                </a:ext>
              </a:extLst>
            </p:cNvPr>
            <p:cNvSpPr/>
            <p:nvPr/>
          </p:nvSpPr>
          <p:spPr bwMode="auto">
            <a:xfrm>
              <a:off x="189754" y="1963029"/>
              <a:ext cx="1440161" cy="139396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664" indent="-285664" defTabSz="956976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GB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BB6E5B-C816-4EAF-812E-CD210B9F167D}"/>
                </a:ext>
              </a:extLst>
            </p:cNvPr>
            <p:cNvSpPr txBox="1"/>
            <p:nvPr/>
          </p:nvSpPr>
          <p:spPr>
            <a:xfrm>
              <a:off x="229477" y="2367622"/>
              <a:ext cx="1360714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+mj-lt"/>
                  <a:cs typeface="Dubai" panose="020B0503030403030204" pitchFamily="34" charset="-78"/>
                </a:rPr>
                <a:t>solid dispensing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64716F-6633-45CA-AACD-9A804FB62CF9}"/>
              </a:ext>
            </a:extLst>
          </p:cNvPr>
          <p:cNvGrpSpPr/>
          <p:nvPr/>
        </p:nvGrpSpPr>
        <p:grpSpPr>
          <a:xfrm>
            <a:off x="3143676" y="3631237"/>
            <a:ext cx="1439786" cy="1393600"/>
            <a:chOff x="2349996" y="3327800"/>
            <a:chExt cx="1440161" cy="1393963"/>
          </a:xfrm>
          <a:solidFill>
            <a:schemeClr val="accent1"/>
          </a:solidFill>
        </p:grpSpPr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4E8F96DB-EC38-44B5-A02A-22E750DE614E}"/>
                </a:ext>
              </a:extLst>
            </p:cNvPr>
            <p:cNvSpPr/>
            <p:nvPr/>
          </p:nvSpPr>
          <p:spPr bwMode="auto">
            <a:xfrm>
              <a:off x="2349996" y="3327800"/>
              <a:ext cx="1440161" cy="1393963"/>
            </a:xfrm>
            <a:prstGeom prst="roundRect">
              <a:avLst>
                <a:gd name="adj" fmla="val 50000"/>
              </a:avLst>
            </a:prstGeom>
            <a:grpFill/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664" indent="-285664" defTabSz="956976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GB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EFBE94-AFD5-4291-B9C5-B6B219D6EDC1}"/>
                </a:ext>
              </a:extLst>
            </p:cNvPr>
            <p:cNvSpPr txBox="1"/>
            <p:nvPr/>
          </p:nvSpPr>
          <p:spPr>
            <a:xfrm>
              <a:off x="2389719" y="3732393"/>
              <a:ext cx="1360714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+mj-lt"/>
                  <a:cs typeface="Dubai" panose="020B0503030403030204" pitchFamily="34" charset="-78"/>
                </a:rPr>
                <a:t>add </a:t>
              </a:r>
              <a:br>
                <a:rPr lang="en-GB" sz="1600" b="1" dirty="0">
                  <a:solidFill>
                    <a:schemeClr val="bg1"/>
                  </a:solidFill>
                  <a:latin typeface="+mj-lt"/>
                  <a:cs typeface="Dubai" panose="020B0503030403030204" pitchFamily="34" charset="-78"/>
                </a:rPr>
              </a:br>
              <a:r>
                <a:rPr lang="en-GB" sz="1600" b="1" dirty="0">
                  <a:solidFill>
                    <a:schemeClr val="bg1"/>
                  </a:solidFill>
                  <a:latin typeface="+mj-lt"/>
                  <a:cs typeface="Dubai" panose="020B0503030403030204" pitchFamily="34" charset="-78"/>
                </a:rPr>
                <a:t>liquids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BAAEAA-B16E-4D8B-B985-8684637839B8}"/>
              </a:ext>
            </a:extLst>
          </p:cNvPr>
          <p:cNvGrpSpPr/>
          <p:nvPr/>
        </p:nvGrpSpPr>
        <p:grpSpPr>
          <a:xfrm>
            <a:off x="5303355" y="2266821"/>
            <a:ext cx="1439786" cy="1393600"/>
            <a:chOff x="4510238" y="1963029"/>
            <a:chExt cx="1440161" cy="1393963"/>
          </a:xfrm>
          <a:solidFill>
            <a:schemeClr val="accent2"/>
          </a:solidFill>
        </p:grpSpPr>
        <p:sp>
          <p:nvSpPr>
            <p:cNvPr id="27" name="Rounded Rectangle 13">
              <a:extLst>
                <a:ext uri="{FF2B5EF4-FFF2-40B4-BE49-F238E27FC236}">
                  <a16:creationId xmlns:a16="http://schemas.microsoft.com/office/drawing/2014/main" id="{48D51400-1645-47E3-B869-71288FE17678}"/>
                </a:ext>
              </a:extLst>
            </p:cNvPr>
            <p:cNvSpPr/>
            <p:nvPr/>
          </p:nvSpPr>
          <p:spPr bwMode="auto">
            <a:xfrm>
              <a:off x="4510238" y="1963029"/>
              <a:ext cx="1440161" cy="1393963"/>
            </a:xfrm>
            <a:prstGeom prst="roundRect">
              <a:avLst>
                <a:gd name="adj" fmla="val 50000"/>
              </a:avLst>
            </a:prstGeom>
            <a:grpFill/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664" indent="-285664" defTabSz="956976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GB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6FD563-B24E-40BB-8291-E27A3448A366}"/>
                </a:ext>
              </a:extLst>
            </p:cNvPr>
            <p:cNvSpPr txBox="1"/>
            <p:nvPr/>
          </p:nvSpPr>
          <p:spPr>
            <a:xfrm>
              <a:off x="4549961" y="2367622"/>
              <a:ext cx="1360714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+mj-lt"/>
                  <a:cs typeface="Dubai" panose="020B0503030403030204" pitchFamily="34" charset="-78"/>
                </a:rPr>
                <a:t>heat, cool, agitate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C0E68-1B3F-4811-97EA-4D2373A92246}"/>
              </a:ext>
            </a:extLst>
          </p:cNvPr>
          <p:cNvGrpSpPr/>
          <p:nvPr/>
        </p:nvGrpSpPr>
        <p:grpSpPr>
          <a:xfrm>
            <a:off x="7463034" y="3631237"/>
            <a:ext cx="1439786" cy="1393600"/>
            <a:chOff x="6670480" y="3327800"/>
            <a:chExt cx="1440161" cy="1393963"/>
          </a:xfrm>
          <a:solidFill>
            <a:schemeClr val="accent6"/>
          </a:solidFill>
        </p:grpSpPr>
        <p:sp>
          <p:nvSpPr>
            <p:cNvPr id="30" name="Rounded Rectangle 13">
              <a:extLst>
                <a:ext uri="{FF2B5EF4-FFF2-40B4-BE49-F238E27FC236}">
                  <a16:creationId xmlns:a16="http://schemas.microsoft.com/office/drawing/2014/main" id="{BFAB29C5-0740-4FAA-8DBC-7BDB77118C2D}"/>
                </a:ext>
              </a:extLst>
            </p:cNvPr>
            <p:cNvSpPr/>
            <p:nvPr/>
          </p:nvSpPr>
          <p:spPr bwMode="auto">
            <a:xfrm>
              <a:off x="6670480" y="3327800"/>
              <a:ext cx="1440161" cy="1393963"/>
            </a:xfrm>
            <a:prstGeom prst="roundRect">
              <a:avLst>
                <a:gd name="adj" fmla="val 50000"/>
              </a:avLst>
            </a:prstGeom>
            <a:grpFill/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664" indent="-285664" defTabSz="956976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GB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A7531F-D7BD-49FA-A15B-8A932A5E51A9}"/>
                </a:ext>
              </a:extLst>
            </p:cNvPr>
            <p:cNvSpPr txBox="1"/>
            <p:nvPr/>
          </p:nvSpPr>
          <p:spPr>
            <a:xfrm>
              <a:off x="6712693" y="3732393"/>
              <a:ext cx="1329195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+mj-lt"/>
                  <a:cs typeface="Dubai" panose="020B0503030403030204" pitchFamily="34" charset="-78"/>
                </a:rPr>
                <a:t>quantitative analysis</a:t>
              </a:r>
            </a:p>
          </p:txBody>
        </p:sp>
      </p:grp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AD8FE4FB-1AFF-430D-A2D8-53A74C359A98}"/>
              </a:ext>
            </a:extLst>
          </p:cNvPr>
          <p:cNvSpPr/>
          <p:nvPr/>
        </p:nvSpPr>
        <p:spPr bwMode="auto">
          <a:xfrm>
            <a:off x="9622714" y="2266821"/>
            <a:ext cx="1439786" cy="1393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664" indent="-285664" defTabSz="956976">
              <a:spcAft>
                <a:spcPts val="600"/>
              </a:spcAft>
              <a:buClr>
                <a:srgbClr val="5F7800"/>
              </a:buClr>
              <a:buFont typeface="Arial" charset="0"/>
              <a:buChar char="●"/>
            </a:pPr>
            <a:endParaRPr lang="en-GB" kern="0" dirty="0" err="1">
              <a:solidFill>
                <a:srgbClr val="626469"/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B7715F-E796-4E59-AD2A-1203588463AF}"/>
              </a:ext>
            </a:extLst>
          </p:cNvPr>
          <p:cNvSpPr txBox="1"/>
          <p:nvPr/>
        </p:nvSpPr>
        <p:spPr>
          <a:xfrm>
            <a:off x="9662425" y="2548229"/>
            <a:ext cx="1360360" cy="8307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j-lt"/>
                <a:cs typeface="Dubai" panose="020B0503030403030204" pitchFamily="34" charset="-78"/>
              </a:rPr>
              <a:t>reporting and closing the loop</a:t>
            </a:r>
          </a:p>
        </p:txBody>
      </p:sp>
      <p:pic>
        <p:nvPicPr>
          <p:cNvPr id="51" name="Picture 4" descr="HEL PolyBLOCK Plate | Screening Devices BV">
            <a:extLst>
              <a:ext uri="{FF2B5EF4-FFF2-40B4-BE49-F238E27FC236}">
                <a16:creationId xmlns:a16="http://schemas.microsoft.com/office/drawing/2014/main" id="{ADF902AF-9932-4835-864E-981C47D0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06" y="1235580"/>
            <a:ext cx="1573120" cy="15731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3CB01E2-9826-4C88-A9D3-9A9CCCFDD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558" y="4332286"/>
            <a:ext cx="2470165" cy="11460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1AE7E04-0656-4F50-914F-8F7C02B2BB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59"/>
          <a:stretch/>
        </p:blipFill>
        <p:spPr>
          <a:xfrm>
            <a:off x="9262764" y="519757"/>
            <a:ext cx="2666161" cy="1520660"/>
          </a:xfrm>
          <a:prstGeom prst="rect">
            <a:avLst/>
          </a:prstGeom>
        </p:spPr>
      </p:pic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98AC66CC-E17A-4643-8A4D-C7A171707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36" name="Foliennummernplatzhalter 3">
            <a:extLst>
              <a:ext uri="{FF2B5EF4-FFF2-40B4-BE49-F238E27FC236}">
                <a16:creationId xmlns:a16="http://schemas.microsoft.com/office/drawing/2014/main" id="{EBF7B579-A9FD-4ADF-967D-43BE79D25D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7</a:t>
            </a:fld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4682E9-ED4C-463A-BC95-D39016E13104}"/>
              </a:ext>
            </a:extLst>
          </p:cNvPr>
          <p:cNvSpPr/>
          <p:nvPr/>
        </p:nvSpPr>
        <p:spPr>
          <a:xfrm>
            <a:off x="261696" y="6022464"/>
            <a:ext cx="117534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Ligand space surface plot: </a:t>
            </a:r>
            <a:r>
              <a:rPr lang="en-US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Science</a:t>
            </a:r>
            <a:r>
              <a:rPr lang="en-US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2011, </a:t>
            </a:r>
            <a:r>
              <a:rPr lang="en-US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333</a:t>
            </a:r>
            <a:r>
              <a:rPr lang="en-US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1875–1878, © AAAS; Mantis robot: </a:t>
            </a:r>
            <a:r>
              <a:rPr lang="en-US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Formulatrix</a:t>
            </a:r>
            <a:r>
              <a:rPr lang="en-US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 </a:t>
            </a:r>
            <a:r>
              <a:rPr lang="en-US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Chronect</a:t>
            </a:r>
            <a:r>
              <a:rPr lang="en-US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Quantos</a:t>
            </a:r>
            <a:r>
              <a:rPr lang="en-US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robot: Axel Semrau; </a:t>
            </a:r>
            <a:r>
              <a:rPr lang="en-US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PolyBLOCK</a:t>
            </a:r>
            <a:r>
              <a:rPr lang="en-US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Plate: HEL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B4638C-8AF9-447C-AE0D-A3EF2A0CD213}"/>
              </a:ext>
            </a:extLst>
          </p:cNvPr>
          <p:cNvSpPr/>
          <p:nvPr/>
        </p:nvSpPr>
        <p:spPr>
          <a:xfrm>
            <a:off x="261696" y="5828326"/>
            <a:ext cx="11753458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Perspective on the enabling impacts of HTE: </a:t>
            </a:r>
            <a:r>
              <a:rPr lang="en-US" sz="1200" i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Chem. Eur. J.</a:t>
            </a:r>
            <a:r>
              <a:rPr lang="en-US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2020, </a:t>
            </a:r>
            <a:r>
              <a:rPr lang="en-US" sz="1200" b="1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26</a:t>
            </a:r>
            <a:r>
              <a:rPr lang="en-US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3194–3196</a:t>
            </a:r>
          </a:p>
        </p:txBody>
      </p:sp>
      <p:pic>
        <p:nvPicPr>
          <p:cNvPr id="1026" name="Picture 2" descr="Liquid Handling - FORMULATRIX®">
            <a:extLst>
              <a:ext uri="{FF2B5EF4-FFF2-40B4-BE49-F238E27FC236}">
                <a16:creationId xmlns:a16="http://schemas.microsoft.com/office/drawing/2014/main" id="{06549E32-6806-4143-9A8C-1CA900584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89" y="4113455"/>
            <a:ext cx="2041927" cy="164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8FA2CD-1846-42DE-B060-4A565CF19BCB}"/>
              </a:ext>
            </a:extLst>
          </p:cNvPr>
          <p:cNvGrpSpPr/>
          <p:nvPr/>
        </p:nvGrpSpPr>
        <p:grpSpPr>
          <a:xfrm>
            <a:off x="7174532" y="3429000"/>
            <a:ext cx="4832742" cy="2465261"/>
            <a:chOff x="6591115" y="3238882"/>
            <a:chExt cx="4832742" cy="2465261"/>
          </a:xfrm>
        </p:grpSpPr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0BF1C868-7A61-4B2F-A233-C6672CE1A95A}"/>
                </a:ext>
              </a:extLst>
            </p:cNvPr>
            <p:cNvSpPr/>
            <p:nvPr/>
          </p:nvSpPr>
          <p:spPr bwMode="auto">
            <a:xfrm>
              <a:off x="6591115" y="3238882"/>
              <a:ext cx="3607753" cy="220105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143963" tIns="143963" rIns="143963" bIns="1439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664" indent="-285664" defTabSz="956976">
                <a:spcAft>
                  <a:spcPts val="600"/>
                </a:spcAft>
                <a:buClr>
                  <a:srgbClr val="5F7800"/>
                </a:buClr>
                <a:buFont typeface="Arial" charset="0"/>
                <a:buChar char="●"/>
              </a:pPr>
              <a:endParaRPr lang="en-GB" sz="1799" kern="0" dirty="0" err="1">
                <a:solidFill>
                  <a:srgbClr val="626469"/>
                </a:solidFill>
                <a:latin typeface="Arial"/>
              </a:endParaRPr>
            </a:p>
          </p:txBody>
        </p:sp>
        <p:sp>
          <p:nvSpPr>
            <p:cNvPr id="54" name="Content Placeholder 4">
              <a:extLst>
                <a:ext uri="{FF2B5EF4-FFF2-40B4-BE49-F238E27FC236}">
                  <a16:creationId xmlns:a16="http://schemas.microsoft.com/office/drawing/2014/main" id="{81FEFF94-C84F-4857-90E0-E982EF668C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14492" y="3394962"/>
              <a:ext cx="4609365" cy="230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85750" indent="-285750" algn="l" defTabSz="957263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●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76275" indent="-276225" algn="l" defTabSz="957263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-"/>
                <a:defRPr sz="1800">
                  <a:solidFill>
                    <a:schemeClr val="tx1"/>
                  </a:solidFill>
                  <a:latin typeface="+mn-lt"/>
                </a:defRPr>
              </a:lvl2pPr>
              <a:lvl3pPr marL="1144588" indent="-287338" algn="l" defTabSz="957263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3pPr>
              <a:lvl4pPr marL="1619250" indent="-295275" algn="l" defTabSz="957263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Arial" charset="0"/>
                <a:buChar char="-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93913" indent="-295275" algn="l" defTabSz="957263" rtl="0" eaLnBrk="1" fontAlgn="base" hangingPunct="1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51113" indent="-295275" algn="l" defTabSz="957263" rtl="0" eaLnBrk="1" fontAlgn="base" hangingPunct="1">
                <a:spcBef>
                  <a:spcPct val="0"/>
                </a:spcBef>
                <a:spcAft>
                  <a:spcPct val="2500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3008313" indent="-295275" algn="l" defTabSz="957263" rtl="0" eaLnBrk="1" fontAlgn="base" hangingPunct="1">
                <a:spcBef>
                  <a:spcPct val="0"/>
                </a:spcBef>
                <a:spcAft>
                  <a:spcPct val="2500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65513" indent="-295275" algn="l" defTabSz="957263" rtl="0" eaLnBrk="1" fontAlgn="base" hangingPunct="1">
                <a:spcBef>
                  <a:spcPct val="0"/>
                </a:spcBef>
                <a:spcAft>
                  <a:spcPct val="2500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922713" indent="-295275" algn="l" defTabSz="957263" rtl="0" eaLnBrk="1" fontAlgn="base" hangingPunct="1">
                <a:spcBef>
                  <a:spcPct val="0"/>
                </a:spcBef>
                <a:spcAft>
                  <a:spcPct val="2500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Clr>
                  <a:schemeClr val="accent1"/>
                </a:buClr>
                <a:buNone/>
              </a:pPr>
              <a:r>
                <a:rPr lang="en-GB" sz="1600" b="1" kern="0" dirty="0">
                  <a:solidFill>
                    <a:schemeClr val="accent2"/>
                  </a:solidFill>
                  <a:latin typeface="+mj-lt"/>
                  <a:cs typeface="Dubai" panose="020B0503030403030204" pitchFamily="34" charset="-78"/>
                </a:rPr>
                <a:t>Data chemists want:</a:t>
              </a:r>
            </a:p>
            <a:p>
              <a:pPr>
                <a:buClr>
                  <a:schemeClr val="accent1"/>
                </a:buClr>
              </a:pPr>
              <a:r>
                <a:rPr lang="en-GB" sz="1600" kern="0" dirty="0">
                  <a:solidFill>
                    <a:schemeClr val="tx2"/>
                  </a:solidFill>
                  <a:latin typeface="+mj-lt"/>
                  <a:cs typeface="Dubai" panose="020B0503030403030204" pitchFamily="34" charset="-78"/>
                </a:rPr>
                <a:t>Incorporation of FAIR metadata</a:t>
              </a:r>
            </a:p>
            <a:p>
              <a:pPr>
                <a:buClr>
                  <a:schemeClr val="accent1"/>
                </a:buClr>
              </a:pPr>
              <a:r>
                <a:rPr lang="en-GB" sz="1600" kern="0" dirty="0">
                  <a:solidFill>
                    <a:schemeClr val="tx2"/>
                  </a:solidFill>
                  <a:latin typeface="+mj-lt"/>
                  <a:cs typeface="Dubai" panose="020B0503030403030204" pitchFamily="34" charset="-78"/>
                </a:rPr>
                <a:t>Good data standards</a:t>
              </a:r>
            </a:p>
            <a:p>
              <a:pPr>
                <a:buClr>
                  <a:schemeClr val="accent1"/>
                </a:buClr>
              </a:pPr>
              <a:endParaRPr lang="en-GB" sz="1600" kern="0" dirty="0">
                <a:solidFill>
                  <a:schemeClr val="tx2"/>
                </a:solidFill>
                <a:latin typeface="+mj-lt"/>
                <a:cs typeface="Dubai" panose="020B0503030403030204" pitchFamily="34" charset="-78"/>
              </a:endParaRPr>
            </a:p>
            <a:p>
              <a:pPr marL="0" indent="0">
                <a:buClr>
                  <a:schemeClr val="accent1"/>
                </a:buClr>
                <a:buNone/>
              </a:pPr>
              <a:r>
                <a:rPr lang="en-GB" sz="1600" b="1" kern="0" dirty="0">
                  <a:solidFill>
                    <a:schemeClr val="accent2"/>
                  </a:solidFill>
                  <a:latin typeface="+mj-lt"/>
                  <a:cs typeface="Dubai" panose="020B0503030403030204" pitchFamily="34" charset="-78"/>
                </a:rPr>
                <a:t>Synthetic chemists want:</a:t>
              </a:r>
            </a:p>
            <a:p>
              <a:pPr>
                <a:buClr>
                  <a:schemeClr val="accent1"/>
                </a:buClr>
              </a:pPr>
              <a:r>
                <a:rPr lang="en-GB" sz="1600" kern="0" dirty="0">
                  <a:solidFill>
                    <a:schemeClr val="tx2"/>
                  </a:solidFill>
                  <a:latin typeface="+mj-lt"/>
                  <a:cs typeface="Dubai" panose="020B0503030403030204" pitchFamily="34" charset="-78"/>
                </a:rPr>
                <a:t>Decrease in admin</a:t>
              </a:r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CCDD88BF-6AA1-490B-A4F0-4FB213A46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420" y="791669"/>
            <a:ext cx="5479030" cy="23091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3808A2B-5CEB-4425-9797-A1AFB9BE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60648"/>
            <a:ext cx="11377264" cy="719996"/>
          </a:xfrm>
        </p:spPr>
        <p:txBody>
          <a:bodyPr/>
          <a:lstStyle/>
          <a:p>
            <a:r>
              <a:rPr lang="en-US" dirty="0"/>
              <a:t>Data flow enables enabling technology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EFCE07C-5049-4699-B176-3EA83C68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76" y="980644"/>
            <a:ext cx="10709621" cy="1538242"/>
          </a:xfrm>
        </p:spPr>
        <p:txBody>
          <a:bodyPr wrap="square">
            <a:spAutoFit/>
          </a:bodyPr>
          <a:lstStyle/>
          <a:p>
            <a:r>
              <a:rPr lang="en-GB" sz="1799" kern="0" dirty="0">
                <a:latin typeface="+mj-lt"/>
                <a:cs typeface="Dubai" panose="020B0503030403030204" pitchFamily="34" charset="-78"/>
              </a:rPr>
              <a:t>HTE runs on data science: </a:t>
            </a:r>
            <a:r>
              <a:rPr lang="en-GB" sz="1799" b="1" kern="0" dirty="0">
                <a:solidFill>
                  <a:schemeClr val="accent2"/>
                </a:solidFill>
                <a:latin typeface="+mj-lt"/>
                <a:ea typeface="Roboto" panose="02000000000000000000" pitchFamily="2" charset="0"/>
                <a:cs typeface="Dubai" panose="020B0503030403030204" pitchFamily="34" charset="-78"/>
              </a:rPr>
              <a:t>data management</a:t>
            </a:r>
            <a:r>
              <a:rPr lang="en-GB" sz="1799" b="1" kern="0" dirty="0">
                <a:solidFill>
                  <a:schemeClr val="accent1"/>
                </a:solidFill>
                <a:latin typeface="+mj-lt"/>
                <a:cs typeface="Dubai" panose="020B0503030403030204" pitchFamily="34" charset="-78"/>
              </a:rPr>
              <a:t> </a:t>
            </a:r>
            <a:r>
              <a:rPr lang="en-GB" sz="1799" kern="0" dirty="0">
                <a:latin typeface="+mj-lt"/>
                <a:cs typeface="Dubai" panose="020B0503030403030204" pitchFamily="34" charset="-78"/>
              </a:rPr>
              <a:t>is </a:t>
            </a:r>
            <a:br>
              <a:rPr lang="en-GB" sz="1799" kern="0" dirty="0">
                <a:latin typeface="+mj-lt"/>
                <a:cs typeface="Dubai" panose="020B0503030403030204" pitchFamily="34" charset="-78"/>
              </a:rPr>
            </a:br>
            <a:r>
              <a:rPr lang="en-GB" sz="1799" kern="0" dirty="0">
                <a:latin typeface="+mj-lt"/>
                <a:cs typeface="Dubai" panose="020B0503030403030204" pitchFamily="34" charset="-78"/>
              </a:rPr>
              <a:t>critical at all steps</a:t>
            </a:r>
          </a:p>
          <a:p>
            <a:r>
              <a:rPr lang="en-GB" sz="1799" kern="0" dirty="0">
                <a:latin typeface="+mj-lt"/>
                <a:cs typeface="Dubai" panose="020B0503030403030204" pitchFamily="34" charset="-78"/>
              </a:rPr>
              <a:t>Data must be </a:t>
            </a:r>
            <a:r>
              <a:rPr lang="en-GB" sz="1699" b="1" kern="0" dirty="0">
                <a:solidFill>
                  <a:schemeClr val="accent2"/>
                </a:solidFill>
                <a:latin typeface="+mj-lt"/>
                <a:ea typeface="Roboto" panose="02000000000000000000" pitchFamily="2" charset="0"/>
                <a:cs typeface="Dubai" panose="020B0503030403030204" pitchFamily="34" charset="-78"/>
              </a:rPr>
              <a:t>FAIR</a:t>
            </a:r>
            <a:r>
              <a:rPr lang="en-GB" sz="1799" kern="0" dirty="0">
                <a:latin typeface="+mj-lt"/>
                <a:cs typeface="Dubai" panose="020B0503030403030204" pitchFamily="34" charset="-78"/>
              </a:rPr>
              <a:t> at </a:t>
            </a:r>
            <a:r>
              <a:rPr lang="en-GB" sz="1799" kern="0" dirty="0">
                <a:latin typeface="+mj-lt"/>
                <a:ea typeface="Roboto" panose="02000000000000000000" pitchFamily="2" charset="0"/>
                <a:cs typeface="Dubai" panose="020B0503030403030204" pitchFamily="34" charset="-78"/>
              </a:rPr>
              <a:t>all points</a:t>
            </a:r>
            <a:endParaRPr lang="en-GB" sz="1799" kern="0" dirty="0">
              <a:latin typeface="+mj-lt"/>
              <a:cs typeface="Dubai" panose="020B0503030403030204" pitchFamily="34" charset="-78"/>
            </a:endParaRPr>
          </a:p>
          <a:p>
            <a:r>
              <a:rPr lang="en-GB" sz="1799" kern="0" dirty="0">
                <a:latin typeface="+mj-lt"/>
                <a:cs typeface="Dubai" panose="020B0503030403030204" pitchFamily="34" charset="-78"/>
              </a:rPr>
              <a:t>Data collection must be </a:t>
            </a:r>
            <a:r>
              <a:rPr lang="en-GB" sz="1699" b="1" kern="0" dirty="0">
                <a:solidFill>
                  <a:schemeClr val="accent2"/>
                </a:solidFill>
                <a:latin typeface="+mj-lt"/>
                <a:ea typeface="Roboto" panose="02000000000000000000" pitchFamily="2" charset="0"/>
                <a:cs typeface="Dubai" panose="020B0503030403030204" pitchFamily="34" charset="-78"/>
              </a:rPr>
              <a:t>very fast</a:t>
            </a:r>
            <a:r>
              <a:rPr lang="en-GB" sz="1799" kern="0" dirty="0">
                <a:latin typeface="+mj-lt"/>
                <a:cs typeface="Dubai" panose="020B0503030403030204" pitchFamily="34" charset="-78"/>
              </a:rPr>
              <a:t> (automated), </a:t>
            </a:r>
            <a:br>
              <a:rPr lang="en-GB" sz="1799" kern="0" dirty="0">
                <a:latin typeface="+mj-lt"/>
                <a:cs typeface="Dubai" panose="020B0503030403030204" pitchFamily="34" charset="-78"/>
              </a:rPr>
            </a:br>
            <a:r>
              <a:rPr lang="en-GB" sz="1799" kern="0" dirty="0">
                <a:latin typeface="+mj-lt"/>
                <a:cs typeface="Dubai" panose="020B0503030403030204" pitchFamily="34" charset="-78"/>
              </a:rPr>
              <a:t>and user-friendly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D9D11AD-03BC-4572-A4F1-7E78B3A29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941C5EAE-68BB-45AD-B93A-20E79975B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8</a:t>
            </a:fld>
            <a:endParaRPr lang="de-D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9984D7-5F3A-4B29-B06A-A8E0AF2E2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828" y="3235529"/>
            <a:ext cx="4778437" cy="2428386"/>
          </a:xfrm>
          <a:prstGeom prst="rect">
            <a:avLst/>
          </a:prstGeom>
        </p:spPr>
      </p:pic>
      <p:pic>
        <p:nvPicPr>
          <p:cNvPr id="15" name="ADPortal_Trim">
            <a:hlinkClick r:id="" action="ppaction://media"/>
            <a:extLst>
              <a:ext uri="{FF2B5EF4-FFF2-40B4-BE49-F238E27FC236}">
                <a16:creationId xmlns:a16="http://schemas.microsoft.com/office/drawing/2014/main" id="{F140C108-A321-423D-AC90-674DB85C3A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827" y="3469618"/>
            <a:ext cx="4778437" cy="21942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43B1A7-A44E-4EF0-B6D1-93A24F1FE1E5}"/>
              </a:ext>
            </a:extLst>
          </p:cNvPr>
          <p:cNvSpPr/>
          <p:nvPr/>
        </p:nvSpPr>
        <p:spPr>
          <a:xfrm>
            <a:off x="261696" y="6022464"/>
            <a:ext cx="11753458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Recommended Python packages: </a:t>
            </a:r>
            <a:r>
              <a:rPr lang="en-GB" sz="1200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PySimpleGUI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pyinstaller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Dash/</a:t>
            </a:r>
            <a:r>
              <a:rPr lang="en-GB" sz="1200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plotly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1200" dirty="0" err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OpenPyXL</a:t>
            </a:r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pandas</a:t>
            </a:r>
          </a:p>
        </p:txBody>
      </p:sp>
    </p:spTree>
    <p:extLst>
      <p:ext uri="{BB962C8B-B14F-4D97-AF65-F5344CB8AC3E}">
        <p14:creationId xmlns:p14="http://schemas.microsoft.com/office/powerpoint/2010/main" val="1539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3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CDFC84-FCC3-4DEE-B038-34E1A90AE59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" y="1001078"/>
            <a:ext cx="12188825" cy="3432667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1AF0D1-E01D-46E3-8404-59EE12E9F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1079"/>
            <a:ext cx="12188825" cy="3432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665C55-F9D8-4FE4-899C-735D4BAAB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393" y="1192516"/>
            <a:ext cx="2858114" cy="3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1" y="281270"/>
            <a:ext cx="11374301" cy="719809"/>
          </a:xfrm>
        </p:spPr>
        <p:txBody>
          <a:bodyPr/>
          <a:lstStyle/>
          <a:p>
            <a:r>
              <a:rPr lang="de-CH" dirty="0"/>
              <a:t>Mapping a workflow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E86F41-9DD5-430E-94EE-FFBB7ADFF1C5}"/>
              </a:ext>
            </a:extLst>
          </p:cNvPr>
          <p:cNvSpPr/>
          <p:nvPr/>
        </p:nvSpPr>
        <p:spPr>
          <a:xfrm>
            <a:off x="261696" y="6022464"/>
            <a:ext cx="11753458" cy="27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Diagram created using </a:t>
            </a:r>
            <a:r>
              <a:rPr lang="en-GB" sz="1200" u="sng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diagrams.net</a:t>
            </a:r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5D2DB5F9-9D4F-4CE2-884E-716D75C5A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496" y="6380559"/>
            <a:ext cx="7676001" cy="476548"/>
          </a:xfrm>
        </p:spPr>
        <p:txBody>
          <a:bodyPr/>
          <a:lstStyle/>
          <a:p>
            <a:pPr>
              <a:defRPr/>
            </a:pPr>
            <a:r>
              <a:rPr lang="en-US" dirty="0"/>
              <a:t>Classification: PUBLIC</a:t>
            </a:r>
          </a:p>
        </p:txBody>
      </p:sp>
      <p:sp>
        <p:nvSpPr>
          <p:cNvPr id="45" name="Foliennummernplatzhalter 3">
            <a:extLst>
              <a:ext uri="{FF2B5EF4-FFF2-40B4-BE49-F238E27FC236}">
                <a16:creationId xmlns:a16="http://schemas.microsoft.com/office/drawing/2014/main" id="{8C863164-B9EA-4D0D-8792-7710BE6AA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7262" y="6380559"/>
            <a:ext cx="601235" cy="476548"/>
          </a:xfrm>
        </p:spPr>
        <p:txBody>
          <a:bodyPr/>
          <a:lstStyle/>
          <a:p>
            <a:fld id="{4353AADC-6056-4EE5-8410-8C783E5D7A1B}" type="slidenum">
              <a:rPr lang="de-DE" smtClean="0"/>
              <a:t>9</a:t>
            </a:fld>
            <a:endParaRPr lang="de-DE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14BEFEF0-E19A-496A-AC9C-EBEE01D64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96" y="4725144"/>
            <a:ext cx="10709621" cy="1338315"/>
          </a:xfrm>
        </p:spPr>
        <p:txBody>
          <a:bodyPr wrap="square">
            <a:spAutoFit/>
          </a:bodyPr>
          <a:lstStyle/>
          <a:p>
            <a:r>
              <a:rPr lang="en-GB" sz="1799" kern="0" dirty="0">
                <a:latin typeface="+mj-lt"/>
                <a:cs typeface="Dubai" panose="020B0503030403030204" pitchFamily="34" charset="-78"/>
              </a:rPr>
              <a:t>Include </a:t>
            </a:r>
            <a:r>
              <a:rPr lang="en-GB" i="1" kern="0" dirty="0">
                <a:latin typeface="+mj-lt"/>
                <a:cs typeface="Dubai" panose="020B0503030403030204" pitchFamily="34" charset="-78"/>
              </a:rPr>
              <a:t>every</a:t>
            </a:r>
            <a:r>
              <a:rPr lang="en-GB" kern="0" dirty="0">
                <a:latin typeface="+mj-lt"/>
                <a:cs typeface="Dubai" panose="020B0503030403030204" pitchFamily="34" charset="-78"/>
              </a:rPr>
              <a:t> elementary step</a:t>
            </a:r>
            <a:endParaRPr lang="en-GB" sz="1799" kern="0" dirty="0">
              <a:latin typeface="+mj-lt"/>
              <a:cs typeface="Dubai" panose="020B0503030403030204" pitchFamily="34" charset="-78"/>
            </a:endParaRPr>
          </a:p>
          <a:p>
            <a:r>
              <a:rPr lang="en-GB" sz="1799" kern="0" dirty="0">
                <a:latin typeface="+mj-lt"/>
                <a:cs typeface="Dubai" panose="020B0503030403030204" pitchFamily="34" charset="-78"/>
              </a:rPr>
              <a:t>Minimize manual script initiation</a:t>
            </a:r>
          </a:p>
          <a:p>
            <a:r>
              <a:rPr lang="en-GB" sz="1799" kern="0" dirty="0">
                <a:latin typeface="+mj-lt"/>
                <a:cs typeface="Dubai" panose="020B0503030403030204" pitchFamily="34" charset="-78"/>
              </a:rPr>
              <a:t>Automate all possible data manipulation</a:t>
            </a:r>
          </a:p>
          <a:p>
            <a:r>
              <a:rPr lang="en-GB" kern="0" dirty="0">
                <a:latin typeface="+mj-lt"/>
                <a:cs typeface="Dubai" panose="020B0503030403030204" pitchFamily="34" charset="-78"/>
              </a:rPr>
              <a:t>Anticipate deviations from “standard” behaviour</a:t>
            </a:r>
            <a:endParaRPr lang="en-GB" sz="1799" kern="0" dirty="0">
              <a:latin typeface="+mj-lt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77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11000" decel="1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662E-6 2.96296E-6 L 0.2498 0.1004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0" y="50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Landscape_Templat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635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indent="-285750" algn="l" defTabSz="957263">
          <a:spcAft>
            <a:spcPts val="600"/>
          </a:spcAft>
          <a:buClr>
            <a:srgbClr val="5F7800"/>
          </a:buClr>
          <a:buFont typeface="Arial" charset="0"/>
          <a:buChar char="●"/>
          <a:defRPr sz="1800" kern="0" dirty="0" err="1" smtClean="0">
            <a:solidFill>
              <a:srgbClr val="626469"/>
            </a:solidFill>
            <a:latin typeface="Arial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285750" indent="-285750" defTabSz="957263">
          <a:spcAft>
            <a:spcPts val="600"/>
          </a:spcAft>
          <a:buClr>
            <a:srgbClr val="5F7800"/>
          </a:buClr>
          <a:buFont typeface="Arial" charset="0"/>
          <a:buChar char="●"/>
          <a:defRPr sz="1800" kern="0" dirty="0" err="1" smtClean="0">
            <a:solidFill>
              <a:srgbClr val="626469"/>
            </a:solidFill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ngenta-Master_16-9.pptx" id="{F2D367D6-DD44-43BE-9520-6F16AA3DB6E6}" vid="{C77CA9E1-C0C4-48B8-A8C0-208E8AA69412}"/>
    </a:ext>
  </a:extLst>
</a:theme>
</file>

<file path=ppt/theme/theme2.xml><?xml version="1.0" encoding="utf-8"?>
<a:theme xmlns:a="http://schemas.openxmlformats.org/drawingml/2006/main" name="Syngenta White (print)">
  <a:themeElements>
    <a:clrScheme name="Sygenta Green">
      <a:dk1>
        <a:srgbClr val="000000"/>
      </a:dk1>
      <a:lt1>
        <a:srgbClr val="FFFFFF"/>
      </a:lt1>
      <a:dk2>
        <a:srgbClr val="626469"/>
      </a:dk2>
      <a:lt2>
        <a:srgbClr val="D9D5D2"/>
      </a:lt2>
      <a:accent1>
        <a:srgbClr val="5F7800"/>
      </a:accent1>
      <a:accent2>
        <a:srgbClr val="00A0BE"/>
      </a:accent2>
      <a:accent3>
        <a:srgbClr val="EB8200"/>
      </a:accent3>
      <a:accent4>
        <a:srgbClr val="AAB400"/>
      </a:accent4>
      <a:accent5>
        <a:srgbClr val="82C8DC"/>
      </a:accent5>
      <a:accent6>
        <a:srgbClr val="FFB400"/>
      </a:accent6>
      <a:hlink>
        <a:srgbClr val="EB8200"/>
      </a:hlink>
      <a:folHlink>
        <a:srgbClr val="82C8D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88000" indent="-288000" algn="l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●"/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ngenta Wide (16x9).potx" id="{A641D282-160A-4925-B596-1769416A92DB}" vid="{3E73F1D4-22EC-48B7-8DB1-FA7E612670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Syngenta-Master_16-9 (1)</Template>
  <TotalTime>0</TotalTime>
  <Words>888</Words>
  <Application>Microsoft Office PowerPoint</Application>
  <PresentationFormat>Custom</PresentationFormat>
  <Paragraphs>365</Paragraphs>
  <Slides>14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Dubai</vt:lpstr>
      <vt:lpstr>Roboto</vt:lpstr>
      <vt:lpstr>Landscape_Template</vt:lpstr>
      <vt:lpstr>Syngenta White (print)</vt:lpstr>
      <vt:lpstr>CS ChemDraw Drawing</vt:lpstr>
      <vt:lpstr>Scripting chemistry workflows for automation efficiency</vt:lpstr>
      <vt:lpstr>Jealott’s Hill International Research Centre</vt:lpstr>
      <vt:lpstr>The ‘S’ step of DSTA</vt:lpstr>
      <vt:lpstr>One Factor at a Time </vt:lpstr>
      <vt:lpstr>One Factor at a Time leads chemists astray </vt:lpstr>
      <vt:lpstr>Full-factorial design</vt:lpstr>
      <vt:lpstr>Anatomy of a HTE lab</vt:lpstr>
      <vt:lpstr>Data flow enables enabling technology</vt:lpstr>
      <vt:lpstr>Mapping a workflow</vt:lpstr>
      <vt:lpstr>Before workflow automation</vt:lpstr>
      <vt:lpstr>Automation chemists’ admin is now reduced</vt:lpstr>
      <vt:lpstr>Some hard-won advice…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2022-02-25T17:38:31Z</dcterms:created>
  <dcterms:modified xsi:type="dcterms:W3CDTF">2022-02-25T17:39:17Z</dcterms:modified>
</cp:coreProperties>
</file>